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88" r:id="rId6"/>
    <p:sldId id="264" r:id="rId7"/>
    <p:sldId id="266" r:id="rId8"/>
    <p:sldId id="267" r:id="rId9"/>
    <p:sldId id="294" r:id="rId10"/>
    <p:sldId id="268" r:id="rId11"/>
    <p:sldId id="287" r:id="rId12"/>
    <p:sldId id="269" r:id="rId13"/>
    <p:sldId id="270" r:id="rId14"/>
    <p:sldId id="284" r:id="rId15"/>
    <p:sldId id="286" r:id="rId16"/>
    <p:sldId id="273" r:id="rId17"/>
    <p:sldId id="289" r:id="rId18"/>
    <p:sldId id="290" r:id="rId19"/>
    <p:sldId id="278" r:id="rId20"/>
    <p:sldId id="279" r:id="rId21"/>
    <p:sldId id="280" r:id="rId22"/>
    <p:sldId id="293" r:id="rId23"/>
    <p:sldId id="295" r:id="rId24"/>
    <p:sldId id="281" r:id="rId25"/>
    <p:sldId id="292" r:id="rId26"/>
    <p:sldId id="283" r:id="rId27"/>
    <p:sldId id="282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33CC"/>
    <a:srgbClr val="808000"/>
    <a:srgbClr val="00FFCC"/>
    <a:srgbClr val="000099"/>
    <a:srgbClr val="6699FF"/>
    <a:srgbClr val="CC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286AF-7DC2-4A6B-9F66-6679EE5F8A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28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DEB29-B192-4A4F-80D3-65BF45C0C0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405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7DFED-8544-4450-ACC7-D59ADE3F03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28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F39E6-5002-4C38-8AE4-3B9E6C28DB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928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62033-5525-4B8C-8835-56AD0500F5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293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F55CC-85D1-49FE-AC0B-4EA761465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04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272BF-B229-412E-8276-4F708B5CD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06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371E8-1B98-49FA-9FA5-3BD52A5C6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11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E6B88-5C8E-42FF-80A3-3372214F2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94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64493-B17F-435C-B49F-F7905656F0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40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04B28-A16F-400E-BBE4-5EA0E3C50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20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8B364-E05D-4E21-8DBD-A1D6E34788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00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595A-B590-45F2-B29D-CCB897B95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99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833B3-FB6C-455E-8085-F3B623219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13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6989CD3-533E-4CF1-9BB8-C195EB95F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Dyuimovochka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9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91;&#1088;&#1086;&#1082;%20-&#1087;&#1088;&#1077;&#1079;&#1077;&#1085;&#1090;&#1072;&#1094;&#1080;&#1103;\rucheek%20zhurchanie.mp3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91;&#1088;&#1086;&#1082;%20-&#1087;&#1088;&#1077;&#1079;&#1077;&#1085;&#1090;&#1072;&#1094;&#1080;&#1103;\svinya%201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2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Documents%20and%20Settings\Admin\&#1056;&#1072;&#1073;&#1086;&#1095;&#1080;&#1081;%20&#1089;&#1090;&#1086;&#1083;\&#1091;&#1088;&#1086;&#1082;%20-&#1087;&#1088;&#1077;&#1079;&#1077;&#1085;&#1090;&#1072;&#1094;&#1080;&#1103;\ugadaj%20tema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2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Relationship Id="rId9" Type="http://schemas.openxmlformats.org/officeDocument/2006/relationships/image" Target="../media/image2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Admin\&#1056;&#1072;&#1073;&#1086;&#1095;&#1080;&#1081;%20&#1089;&#1090;&#1086;&#1083;\&#1091;&#1088;&#1086;&#1082;%20-&#1087;&#1088;&#1077;&#1079;&#1077;&#1085;&#1090;&#1072;&#1094;&#1080;&#1103;\Utro.mp3" TargetMode="External"/><Relationship Id="rId1" Type="http://schemas.openxmlformats.org/officeDocument/2006/relationships/audio" Target="file:///C:\Documents%20and%20Settings\Admin\&#1056;&#1072;&#1073;&#1086;&#1095;&#1080;&#1081;%20&#1089;&#1090;&#1086;&#1083;\&#1091;&#1088;&#1086;&#1082;%20-&#1087;&#1088;&#1077;&#1079;&#1077;&#1085;&#1090;&#1072;&#1094;&#1080;&#1103;\090319_Tysjacha_I_Odna_Noch___Val_s_-Iogann_Shtraus-Ml..www.kidmusic.ru.mp3" TargetMode="External"/><Relationship Id="rId5" Type="http://schemas.openxmlformats.org/officeDocument/2006/relationships/image" Target="../media/image41.png"/><Relationship Id="rId4" Type="http://schemas.openxmlformats.org/officeDocument/2006/relationships/image" Target="../media/image40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&#1091;&#1088;&#1086;&#1082;%20-&#1087;&#1088;&#1077;&#1079;&#1077;&#1085;&#1090;&#1072;&#1094;&#1080;&#1103;\malinovka.mp3" TargetMode="External"/><Relationship Id="rId5" Type="http://schemas.openxmlformats.org/officeDocument/2006/relationships/image" Target="../media/image8.wmf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Documents%20and%20Settings\Admin\&#1056;&#1072;&#1073;&#1086;&#1095;&#1080;&#1081;%20&#1089;&#1090;&#1086;&#1083;\&#1091;&#1088;&#1086;&#1082;%20-&#1087;&#1088;&#1077;&#1079;&#1077;&#1085;&#1090;&#1072;&#1094;&#1080;&#1103;\malinovka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endParaRPr lang="ru-RU" sz="4000" dirty="0" smtClean="0"/>
          </a:p>
        </p:txBody>
      </p:sp>
      <p:pic>
        <p:nvPicPr>
          <p:cNvPr id="2051" name="Picture 15" descr="BasniKrylo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12843">
            <a:off x="3132138" y="4868863"/>
            <a:ext cx="1417637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2" descr="C:\Documents and Settings\Ольга\Рабочий стол\картинки\Крылов\312801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46848">
            <a:off x="4716463" y="4797425"/>
            <a:ext cx="148113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95288" y="2991168"/>
            <a:ext cx="8280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Выполнили ученики 5 класса</a:t>
            </a: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:                                                            Сорокина </a:t>
            </a: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</a:t>
            </a: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арвара, </a:t>
            </a:r>
            <a:r>
              <a:rPr lang="ru-RU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Варданян</a:t>
            </a: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Элена, петров Павел, Павловская Екатерина</a:t>
            </a:r>
            <a:endParaRPr lang="ru-RU" b="1" i="1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>
              <a:defRPr/>
            </a:pPr>
            <a:r>
              <a:rPr lang="ru-RU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                         </a:t>
            </a:r>
          </a:p>
          <a:p>
            <a:pPr>
              <a:defRPr/>
            </a:pPr>
            <a:r>
              <a:rPr lang="ru-RU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                             Руководитель: </a:t>
            </a:r>
            <a:r>
              <a:rPr lang="ru-RU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Т</a:t>
            </a: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урбина Наталья Васильевна</a:t>
            </a:r>
            <a:endParaRPr lang="ru-RU" b="1" i="1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2054" name="WordArt 8"/>
          <p:cNvSpPr>
            <a:spLocks noChangeArrowheads="1" noChangeShapeType="1" noTextEdit="1"/>
          </p:cNvSpPr>
          <p:nvPr/>
        </p:nvSpPr>
        <p:spPr bwMode="auto">
          <a:xfrm rot="263781">
            <a:off x="1042988" y="981075"/>
            <a:ext cx="7732712" cy="18002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Проект по литературе: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"Басни Ивана Андреевича Крылова" </a:t>
            </a:r>
          </a:p>
        </p:txBody>
      </p:sp>
      <p:pic>
        <p:nvPicPr>
          <p:cNvPr id="2055" name="Picture 8" descr="krylov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AFBF5"/>
              </a:clrFrom>
              <a:clrTo>
                <a:srgbClr val="FAFB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0"/>
            <a:ext cx="17399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Dyuimovochk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63817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274" fill="hold"/>
                                        <p:tgtEl>
                                          <p:spTgt spid="82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0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sz="quarter" idx="4294967295"/>
          </p:nvPr>
        </p:nvSpPr>
        <p:spPr>
          <a:xfrm>
            <a:off x="611188" y="0"/>
            <a:ext cx="8229600" cy="725488"/>
          </a:xfrm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Баснописцы - классики</a:t>
            </a:r>
          </a:p>
        </p:txBody>
      </p:sp>
      <p:pic>
        <p:nvPicPr>
          <p:cNvPr id="29699" name="Picture 3" descr="esop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981075"/>
            <a:ext cx="1706562" cy="2376488"/>
          </a:xfrm>
          <a:noFill/>
        </p:spPr>
      </p:pic>
      <p:pic>
        <p:nvPicPr>
          <p:cNvPr id="29700" name="Picture 4" descr="Лафонтен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1275" y="1052513"/>
            <a:ext cx="1666875" cy="2309812"/>
          </a:xfrm>
          <a:noFill/>
        </p:spPr>
      </p:pic>
      <p:pic>
        <p:nvPicPr>
          <p:cNvPr id="29702" name="Picture 6" descr="Сканировать07-08-23 1958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4581525"/>
            <a:ext cx="1497013" cy="1981200"/>
          </a:xfrm>
          <a:noFill/>
        </p:spPr>
      </p:pic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84213" y="3357563"/>
            <a:ext cx="22320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Эзоп, Древняя Греция,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6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в. до н.э.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276600" y="3357563"/>
            <a:ext cx="3024188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Ж. Лафонтен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Франция, 17 в.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6300788" y="3357563"/>
            <a:ext cx="2484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И.А.Крылов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Россия, 19 в.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2916238" y="5734050"/>
            <a:ext cx="18002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Л. Н. Толстой</a:t>
            </a:r>
          </a:p>
          <a:p>
            <a:pPr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Россия, 19 в.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732588" y="5734050"/>
            <a:ext cx="19431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С. В. Михалков </a:t>
            </a:r>
          </a:p>
          <a:p>
            <a:pPr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Россия, 20 в.</a:t>
            </a:r>
          </a:p>
        </p:txBody>
      </p:sp>
      <p:pic>
        <p:nvPicPr>
          <p:cNvPr id="29708" name="Picture 12" descr="Толстой Л Н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3" y="4581525"/>
            <a:ext cx="14319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0" name="Line 13"/>
          <p:cNvSpPr>
            <a:spLocks noChangeShapeType="1"/>
          </p:cNvSpPr>
          <p:nvPr/>
        </p:nvSpPr>
        <p:spPr bwMode="auto">
          <a:xfrm>
            <a:off x="2700338" y="227647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1" name="Line 14"/>
          <p:cNvSpPr>
            <a:spLocks noChangeShapeType="1"/>
          </p:cNvSpPr>
          <p:nvPr/>
        </p:nvSpPr>
        <p:spPr bwMode="auto">
          <a:xfrm>
            <a:off x="5651500" y="23495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7424" name="Picture 16" descr="cm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052513"/>
            <a:ext cx="166370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17" descr="MCj0410787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118745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703" grpId="0"/>
      <p:bldP spid="29704" grpId="0"/>
      <p:bldP spid="29705" grpId="0"/>
      <p:bldP spid="29706" grpId="0"/>
      <p:bldP spid="2970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5" name="Picture 5" descr="MCj0404643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48038" y="908050"/>
            <a:ext cx="1857375" cy="1619250"/>
          </a:xfrm>
          <a:noFill/>
        </p:spPr>
      </p:pic>
      <p:sp>
        <p:nvSpPr>
          <p:cNvPr id="13316" name="WordArt 8"/>
          <p:cNvSpPr>
            <a:spLocks noChangeArrowheads="1" noChangeShapeType="1" noTextEdit="1"/>
          </p:cNvSpPr>
          <p:nvPr/>
        </p:nvSpPr>
        <p:spPr bwMode="auto">
          <a:xfrm>
            <a:off x="1331913" y="2852738"/>
            <a:ext cx="648017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49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99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Биография И.А. Крылова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755650" y="2349500"/>
            <a:ext cx="3600450" cy="1573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Иван Андреевич</a:t>
            </a:r>
          </a:p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Крылов</a:t>
            </a:r>
          </a:p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(1769-1844)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5219700" y="6237288"/>
            <a:ext cx="3114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Художник Карл Брюллов </a:t>
            </a:r>
          </a:p>
        </p:txBody>
      </p:sp>
      <p:pic>
        <p:nvPicPr>
          <p:cNvPr id="14341" name="Picture 6" descr="MCj040464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021388"/>
            <a:ext cx="812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 descr="lit41-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836613"/>
            <a:ext cx="3835400" cy="51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в Летнем саду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908050"/>
            <a:ext cx="3916362" cy="4968875"/>
          </a:xfrm>
          <a:noFill/>
        </p:spPr>
      </p:pic>
      <p:sp>
        <p:nvSpPr>
          <p:cNvPr id="19459" name="Rectangle 3"/>
          <p:cNvSpPr>
            <a:spLocks noGrp="1"/>
          </p:cNvSpPr>
          <p:nvPr>
            <p:ph type="body" sz="half" idx="4294967295"/>
          </p:nvPr>
        </p:nvSpPr>
        <p:spPr>
          <a:xfrm>
            <a:off x="-1260475" y="2133600"/>
            <a:ext cx="6191250" cy="60325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2800" smtClean="0"/>
              <a:t>   </a:t>
            </a:r>
            <a:r>
              <a:rPr lang="en-US" sz="2800" smtClean="0"/>
              <a:t> </a:t>
            </a:r>
            <a:endParaRPr lang="ru-RU" sz="1600" b="1" i="1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539750" y="2276475"/>
            <a:ext cx="3924300" cy="1871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Памятник </a:t>
            </a:r>
          </a:p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И.А. Крылову</a:t>
            </a:r>
          </a:p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в Летнем саду</a:t>
            </a:r>
          </a:p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в Санкт - Петербурге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572000" y="5876925"/>
            <a:ext cx="4427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Скульптор Петр Карлович Клодт</a:t>
            </a:r>
            <a:r>
              <a:rPr lang="ru-RU" b="1"/>
              <a:t> </a:t>
            </a:r>
          </a:p>
        </p:txBody>
      </p:sp>
      <p:pic>
        <p:nvPicPr>
          <p:cNvPr id="15368" name="Picture 6" descr="MCj040464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6262688"/>
            <a:ext cx="68421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WordArt 4"/>
          <p:cNvSpPr>
            <a:spLocks noChangeArrowheads="1" noChangeShapeType="1" noTextEdit="1"/>
          </p:cNvSpPr>
          <p:nvPr/>
        </p:nvSpPr>
        <p:spPr bwMode="auto">
          <a:xfrm>
            <a:off x="1692275" y="2997200"/>
            <a:ext cx="6119813" cy="850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49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99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Что такое басня?</a:t>
            </a:r>
          </a:p>
        </p:txBody>
      </p:sp>
      <p:pic>
        <p:nvPicPr>
          <p:cNvPr id="16388" name="Picture 5" descr="MCj0410787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3779838" y="1412875"/>
            <a:ext cx="1908175" cy="1406525"/>
          </a:xfr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64163" y="4724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endParaRPr lang="ru-RU" sz="54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179388" y="1196975"/>
            <a:ext cx="4572000" cy="46783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БАСНЯ (по В.И. Далю) -</a:t>
            </a:r>
            <a:r>
              <a:rPr lang="ru-RU" sz="2400" b="1" smtClean="0">
                <a:latin typeface="Times New Roman" pitchFamily="18" charset="0"/>
              </a:rPr>
              <a:t> вымышленное происшествие, выдумка, рассказ для прикрасы; иносказательное, поучительное повествование, побаска, побасенка, притча, где принято выводить животных и даже вещи словесными </a:t>
            </a:r>
          </a:p>
          <a:p>
            <a:pPr eaLnBrk="1" hangingPunct="1">
              <a:buFontTx/>
              <a:buNone/>
              <a:defRPr/>
            </a:pPr>
            <a:endParaRPr lang="ru-RU" sz="2400" b="1" smtClean="0">
              <a:latin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495800" y="1125538"/>
            <a:ext cx="4648200" cy="488473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smtClean="0">
                <a:cs typeface="Times New Roman" pitchFamily="18" charset="0"/>
              </a:rPr>
              <a:t> </a:t>
            </a:r>
            <a:r>
              <a:rPr lang="ru-R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БАСНЯ (по</a:t>
            </a:r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C.</a:t>
            </a:r>
            <a:r>
              <a:rPr lang="ru-R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И.Ожегову) -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         краткое иносказательное, нравоучительное стихотворение, рассказ</a:t>
            </a:r>
            <a:endParaRPr lang="ru-RU" sz="2400" b="1" smtClean="0">
              <a:latin typeface="Times New Roman" pitchFamily="18" charset="0"/>
            </a:endParaRPr>
          </a:p>
          <a:p>
            <a:pPr algn="just" eaLnBrk="1" hangingPunct="1">
              <a:buFontTx/>
              <a:buNone/>
              <a:defRPr/>
            </a:pPr>
            <a:endParaRPr lang="ru-RU" sz="2400" b="1" smtClean="0">
              <a:latin typeface="Times New Roman" pitchFamily="18" charset="0"/>
            </a:endParaRPr>
          </a:p>
        </p:txBody>
      </p:sp>
      <p:pic>
        <p:nvPicPr>
          <p:cNvPr id="17413" name="Picture 6" descr="MCj041078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08400" y="188913"/>
            <a:ext cx="147637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981075"/>
            <a:ext cx="8280400" cy="5472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smtClean="0"/>
              <a:t>                        </a:t>
            </a:r>
            <a:endParaRPr lang="ru-RU" sz="12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200" smtClean="0"/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басни обычно пишутся в стихотворной форме;</a:t>
            </a:r>
          </a:p>
          <a:p>
            <a:pPr eaLnBrk="1" hangingPunct="1">
              <a:lnSpc>
                <a:spcPct val="80000"/>
              </a:lnSpc>
            </a:pPr>
            <a:endParaRPr lang="ru-RU" sz="1800" b="1" smtClean="0"/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интересный короткий занимательный сюжет;</a:t>
            </a:r>
          </a:p>
          <a:p>
            <a:pPr eaLnBrk="1" hangingPunct="1">
              <a:lnSpc>
                <a:spcPct val="80000"/>
              </a:lnSpc>
            </a:pPr>
            <a:endParaRPr lang="ru-RU" sz="1800" b="1" smtClean="0"/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героями являются животные, растения, вещи, птицы, рыбы – прием олицетворения ;</a:t>
            </a:r>
          </a:p>
          <a:p>
            <a:pPr eaLnBrk="1" hangingPunct="1">
              <a:lnSpc>
                <a:spcPct val="80000"/>
              </a:lnSpc>
            </a:pPr>
            <a:endParaRPr lang="ru-RU" sz="1800" b="1" smtClean="0"/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мало описаний, много диалогов;</a:t>
            </a:r>
          </a:p>
          <a:p>
            <a:pPr eaLnBrk="1" hangingPunct="1">
              <a:lnSpc>
                <a:spcPct val="80000"/>
              </a:lnSpc>
            </a:pPr>
            <a:endParaRPr lang="ru-RU" sz="1800" b="1" smtClean="0"/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используется прием иносказание (в образе Лисы показывается хитрость, в образе Медведя - неуклюжесть, в образе Осла- глупость , упрямство, в образе Муравья- трудолюбие) ;</a:t>
            </a:r>
          </a:p>
          <a:p>
            <a:pPr eaLnBrk="1" hangingPunct="1">
              <a:lnSpc>
                <a:spcPct val="80000"/>
              </a:lnSpc>
            </a:pPr>
            <a:endParaRPr lang="ru-RU" sz="1800" b="1" smtClean="0"/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в начале или в конце басни сформулирован вывод - мораль ;</a:t>
            </a:r>
          </a:p>
          <a:p>
            <a:pPr eaLnBrk="1" hangingPunct="1">
              <a:lnSpc>
                <a:spcPct val="80000"/>
              </a:lnSpc>
            </a:pPr>
            <a:endParaRPr lang="ru-RU" sz="1800" b="1" smtClean="0"/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высмеиваются человеческие пороки (зависть, глупость,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     жадность, хвастовство, </a:t>
            </a:r>
            <a:r>
              <a:rPr lang="ru-RU" sz="1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800" b="1" smtClean="0"/>
              <a:t>лесть, ложь, лень, невежество)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 rot="362326">
            <a:off x="350838" y="333375"/>
            <a:ext cx="7058025" cy="6477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21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980000" scaled="1"/>
                </a:gradFill>
                <a:latin typeface="Impact"/>
              </a:rPr>
              <a:t>Особенности басен:</a:t>
            </a:r>
          </a:p>
        </p:txBody>
      </p:sp>
      <p:pic>
        <p:nvPicPr>
          <p:cNvPr id="18437" name="Picture 5" descr="MCj0410787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7596188" y="0"/>
            <a:ext cx="1547812" cy="1389063"/>
          </a:xfr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5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9459" name="Picture 9" descr="MPj0438726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115888"/>
            <a:ext cx="5616575" cy="1395412"/>
          </a:xfrm>
          <a:ln w="76200" cmpd="tri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9460" name="Rectangle 11"/>
          <p:cNvSpPr>
            <a:spLocks noChangeArrowheads="1"/>
          </p:cNvSpPr>
          <p:nvPr/>
        </p:nvSpPr>
        <p:spPr bwMode="auto">
          <a:xfrm>
            <a:off x="2916238" y="188913"/>
            <a:ext cx="3024187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latin typeface="Californian FB" pitchFamily="18" charset="0"/>
            </a:endParaRPr>
          </a:p>
        </p:txBody>
      </p:sp>
      <p:sp>
        <p:nvSpPr>
          <p:cNvPr id="19461" name="WordArt 12"/>
          <p:cNvSpPr>
            <a:spLocks noChangeArrowheads="1" noChangeShapeType="1" noTextEdit="1"/>
          </p:cNvSpPr>
          <p:nvPr/>
        </p:nvSpPr>
        <p:spPr bwMode="auto">
          <a:xfrm>
            <a:off x="3059113" y="620713"/>
            <a:ext cx="2952750" cy="431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Крылатые</a:t>
            </a:r>
          </a:p>
          <a:p>
            <a:pPr algn="ctr"/>
            <a:r>
              <a:rPr lang="ru-RU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выражения</a:t>
            </a:r>
          </a:p>
        </p:txBody>
      </p:sp>
      <p:sp>
        <p:nvSpPr>
          <p:cNvPr id="19462" name="Rectangle 13"/>
          <p:cNvSpPr>
            <a:spLocks noChangeArrowheads="1"/>
          </p:cNvSpPr>
          <p:nvPr/>
        </p:nvSpPr>
        <p:spPr bwMode="auto">
          <a:xfrm>
            <a:off x="755650" y="2133600"/>
            <a:ext cx="838835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400">
                <a:solidFill>
                  <a:srgbClr val="FF3300"/>
                </a:solidFill>
              </a:rPr>
              <a:t> </a:t>
            </a:r>
            <a:r>
              <a:rPr lang="ru-RU" b="1">
                <a:solidFill>
                  <a:srgbClr val="FF0066"/>
                </a:solidFill>
              </a:rPr>
              <a:t> </a:t>
            </a:r>
            <a:r>
              <a:rPr lang="ru-RU" sz="2400" b="1">
                <a:solidFill>
                  <a:srgbClr val="FF0066"/>
                </a:solidFill>
              </a:rPr>
              <a:t>Ты все пела? это дело:</a:t>
            </a:r>
            <a:br>
              <a:rPr lang="ru-RU" sz="2400" b="1">
                <a:solidFill>
                  <a:srgbClr val="FF0066"/>
                </a:solidFill>
              </a:rPr>
            </a:br>
            <a:r>
              <a:rPr lang="ru-RU" sz="2400" b="1">
                <a:solidFill>
                  <a:srgbClr val="FF0066"/>
                </a:solidFill>
              </a:rPr>
              <a:t>   Так поди же, попляши! </a:t>
            </a:r>
          </a:p>
          <a:p>
            <a:pPr>
              <a:buFontTx/>
              <a:buChar char="•"/>
            </a:pPr>
            <a:r>
              <a:rPr lang="ru-RU" sz="2400" b="1">
                <a:solidFill>
                  <a:srgbClr val="FFFF00"/>
                </a:solidFill>
              </a:rPr>
              <a:t> Ай, Моська! Знать, она сильна, Что лает на Слона. </a:t>
            </a:r>
          </a:p>
          <a:p>
            <a:pPr>
              <a:buFontTx/>
              <a:buChar char="•"/>
            </a:pPr>
            <a:r>
              <a:rPr lang="ru-RU" sz="2400" b="1">
                <a:solidFill>
                  <a:schemeClr val="folHlink"/>
                </a:solidFill>
              </a:rPr>
              <a:t> Спой, светик, не стыдись! </a:t>
            </a:r>
          </a:p>
          <a:p>
            <a:pPr>
              <a:buFontTx/>
              <a:buChar char="•"/>
            </a:pPr>
            <a:r>
              <a:rPr lang="ru-RU" sz="2400" b="1">
                <a:solidFill>
                  <a:srgbClr val="0033CC"/>
                </a:solidFill>
              </a:rPr>
              <a:t>А воз и ныне там</a:t>
            </a:r>
            <a:r>
              <a:rPr lang="ru-RU" sz="2400" b="1"/>
              <a:t> </a:t>
            </a:r>
            <a:endParaRPr lang="ru-RU" sz="2400" b="1">
              <a:solidFill>
                <a:srgbClr val="FF3300"/>
              </a:solidFill>
            </a:endParaRPr>
          </a:p>
          <a:p>
            <a:pPr>
              <a:buFontTx/>
              <a:buChar char="•"/>
            </a:pPr>
            <a:r>
              <a:rPr lang="ru-RU" sz="2400" b="1">
                <a:solidFill>
                  <a:srgbClr val="FF3300"/>
                </a:solidFill>
              </a:rPr>
              <a:t> А вы, друзья, как ни садитесь, все в музыканты            не годитесь</a:t>
            </a:r>
          </a:p>
          <a:p>
            <a:endParaRPr lang="ru-RU" sz="2400" b="1">
              <a:solidFill>
                <a:srgbClr val="0033CC"/>
              </a:solidFill>
            </a:endParaRPr>
          </a:p>
          <a:p>
            <a:endParaRPr lang="ru-RU" sz="2400" b="1">
              <a:solidFill>
                <a:srgbClr val="0033CC"/>
              </a:solidFill>
            </a:endParaRPr>
          </a:p>
          <a:p>
            <a:endParaRPr lang="ru-RU" sz="2400" b="1"/>
          </a:p>
        </p:txBody>
      </p:sp>
      <p:pic>
        <p:nvPicPr>
          <p:cNvPr id="19463" name="Picture 14" descr="MCj0410787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7596188" y="260350"/>
            <a:ext cx="1187450" cy="984250"/>
          </a:xfr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36295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2205038"/>
            <a:ext cx="4103688" cy="32734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200" b="1" smtClean="0"/>
              <a:t>                              </a:t>
            </a:r>
            <a:r>
              <a:rPr lang="ru-RU" sz="2800" smtClean="0"/>
              <a:t>                                            </a:t>
            </a:r>
          </a:p>
          <a:p>
            <a:pPr algn="ctr" eaLnBrk="1" hangingPunct="1">
              <a:buFontTx/>
              <a:buNone/>
            </a:pPr>
            <a:r>
              <a:rPr lang="ru-RU" sz="22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Действующие лица:</a:t>
            </a:r>
          </a:p>
          <a:p>
            <a:pPr eaLnBrk="1" hangingPunct="1"/>
            <a:endParaRPr lang="ru-RU" sz="220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/>
            <a:r>
              <a:rPr lang="ru-RU" sz="22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Автор – Климентьева Вероника </a:t>
            </a:r>
          </a:p>
          <a:p>
            <a:pPr eaLnBrk="1" hangingPunct="1"/>
            <a:r>
              <a:rPr lang="ru-RU" sz="22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Волк – Григорьева Галина</a:t>
            </a:r>
          </a:p>
          <a:p>
            <a:pPr eaLnBrk="1" hangingPunct="1"/>
            <a:r>
              <a:rPr lang="ru-RU" sz="22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Ягненок – Ивлев Сергей</a:t>
            </a:r>
          </a:p>
          <a:p>
            <a:pPr eaLnBrk="1" hangingPunct="1"/>
            <a:endParaRPr lang="ru-RU" sz="2200" b="1" smtClean="0"/>
          </a:p>
        </p:txBody>
      </p:sp>
      <p:sp>
        <p:nvSpPr>
          <p:cNvPr id="20484" name="WordArt 5"/>
          <p:cNvSpPr>
            <a:spLocks noChangeArrowheads="1" noChangeShapeType="1" noTextEdit="1"/>
          </p:cNvSpPr>
          <p:nvPr/>
        </p:nvSpPr>
        <p:spPr bwMode="auto">
          <a:xfrm>
            <a:off x="0" y="404813"/>
            <a:ext cx="7848600" cy="10445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Инсценировка басни</a:t>
            </a:r>
          </a:p>
          <a:p>
            <a:pPr algn="ctr"/>
            <a:r>
              <a:rPr lang="ru-RU" sz="3600" kern="10"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         И.А.Крылова «Волк и Ягненок»</a:t>
            </a:r>
          </a:p>
        </p:txBody>
      </p:sp>
      <p:pic>
        <p:nvPicPr>
          <p:cNvPr id="20485" name="Picture 6" descr="MCj0280537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260350"/>
            <a:ext cx="1198563" cy="1112838"/>
          </a:xfrm>
          <a:noFill/>
        </p:spPr>
      </p:pic>
      <p:pic>
        <p:nvPicPr>
          <p:cNvPr id="20486" name="Picture 8" descr="krylov1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10163" y="1412875"/>
            <a:ext cx="3519487" cy="4752975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08025"/>
          </a:xfrm>
        </p:spPr>
        <p:txBody>
          <a:bodyPr anchor="b"/>
          <a:lstStyle/>
          <a:p>
            <a:pPr eaLnBrk="1" hangingPunct="1">
              <a:defRPr/>
            </a:pPr>
            <a:endParaRPr lang="ru-RU" sz="4000" b="1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1507" name="Picture 4" descr="MPj01452260000[1]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27652" name="rucheek zhurchanie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2372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580" fill="hold"/>
                                        <p:tgtEl>
                                          <p:spTgt spid="276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5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152525"/>
          </a:xfrm>
        </p:spPr>
        <p:txBody>
          <a:bodyPr/>
          <a:lstStyle/>
          <a:p>
            <a:pPr eaLnBrk="1" hangingPunct="1"/>
            <a:endParaRPr lang="ru-RU" sz="3200" b="1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981075"/>
            <a:ext cx="8135937" cy="5473700"/>
          </a:xfrm>
        </p:spPr>
        <p:txBody>
          <a:bodyPr/>
          <a:lstStyle/>
          <a:p>
            <a:pPr marL="273050" indent="-273050" eaLnBrk="1" hangingPunct="1">
              <a:lnSpc>
                <a:spcPct val="80000"/>
              </a:lnSpc>
              <a:buFontTx/>
              <a:buNone/>
            </a:pPr>
            <a:endParaRPr lang="ru-RU" sz="1800" b="1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273050" indent="-273050" eaLnBrk="1" hangingPunct="1">
              <a:lnSpc>
                <a:spcPct val="80000"/>
              </a:lnSpc>
            </a:pPr>
            <a:endParaRPr lang="ru-RU" sz="1800" b="1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273050" indent="-273050">
              <a:lnSpc>
                <a:spcPct val="80000"/>
              </a:lnSpc>
            </a:pP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Повысить интерес к литературе, расширить кругозор, получить навык исследовательской работы, развитие умения работать с различными источниками информации. </a:t>
            </a:r>
          </a:p>
          <a:p>
            <a:pPr marL="273050" indent="-273050">
              <a:lnSpc>
                <a:spcPct val="80000"/>
              </a:lnSpc>
            </a:pP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Развитие речи, коммуникативных способностей, создание условий для самореализации каждого ученика, повышение самооценки, обогащение словаря. </a:t>
            </a:r>
          </a:p>
          <a:p>
            <a:pPr marL="273050" indent="-273050">
              <a:lnSpc>
                <a:spcPct val="80000"/>
              </a:lnSpc>
            </a:pP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Развитие поэтического слуха, воспитание художественного вкуса, развитие способности полноценно воспринимать художественное произведение.</a:t>
            </a:r>
          </a:p>
          <a:p>
            <a:pPr marL="273050" indent="-273050">
              <a:lnSpc>
                <a:spcPct val="80000"/>
              </a:lnSpc>
            </a:pP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Воспитание положительных черт характера на примере басен.</a:t>
            </a:r>
          </a:p>
        </p:txBody>
      </p:sp>
      <p:pic>
        <p:nvPicPr>
          <p:cNvPr id="3076" name="Picture 4" descr="MCj0334268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35825" y="188913"/>
            <a:ext cx="1600200" cy="1547812"/>
          </a:xfrm>
        </p:spPr>
      </p:pic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1763713" y="333375"/>
            <a:ext cx="4968875" cy="4333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Цели проекта: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0213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200" b="1" smtClean="0"/>
              <a:t>                              </a:t>
            </a:r>
            <a:r>
              <a:rPr lang="ru-RU" sz="2800" smtClean="0"/>
              <a:t>                                            </a:t>
            </a:r>
          </a:p>
          <a:p>
            <a:pPr algn="ctr" eaLnBrk="1" hangingPunct="1">
              <a:buFontTx/>
              <a:buNone/>
            </a:pPr>
            <a:r>
              <a:rPr lang="ru-RU" sz="22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Действующие лица:</a:t>
            </a:r>
          </a:p>
          <a:p>
            <a:pPr eaLnBrk="1" hangingPunct="1"/>
            <a:endParaRPr lang="ru-RU" sz="220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/>
            <a:r>
              <a:rPr lang="ru-RU" sz="22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Автор – Лопырева Надежда </a:t>
            </a:r>
          </a:p>
          <a:p>
            <a:pPr eaLnBrk="1" hangingPunct="1"/>
            <a:r>
              <a:rPr lang="ru-RU" sz="22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Свинья – Скляренко Петр</a:t>
            </a:r>
          </a:p>
          <a:p>
            <a:pPr eaLnBrk="1" hangingPunct="1"/>
            <a:r>
              <a:rPr lang="ru-RU" sz="22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Дуб – Григорьева Галина</a:t>
            </a:r>
          </a:p>
          <a:p>
            <a:pPr eaLnBrk="1" hangingPunct="1"/>
            <a:r>
              <a:rPr lang="ru-RU" sz="22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Ворон – Новикова Ксения</a:t>
            </a:r>
            <a:endParaRPr lang="ru-RU" sz="280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/>
            <a:endParaRPr lang="ru-RU" sz="280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/>
            <a:endParaRPr lang="ru-RU" sz="2200" smtClean="0"/>
          </a:p>
        </p:txBody>
      </p:sp>
      <p:pic>
        <p:nvPicPr>
          <p:cNvPr id="22532" name="Picture 5" descr="basn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989138"/>
            <a:ext cx="4032250" cy="3816350"/>
          </a:xfrm>
          <a:noFill/>
        </p:spPr>
      </p:pic>
      <p:sp>
        <p:nvSpPr>
          <p:cNvPr id="22533" name="WordArt 4"/>
          <p:cNvSpPr>
            <a:spLocks noChangeArrowheads="1" noChangeShapeType="1" noTextEdit="1"/>
          </p:cNvSpPr>
          <p:nvPr/>
        </p:nvSpPr>
        <p:spPr bwMode="auto">
          <a:xfrm>
            <a:off x="0" y="404813"/>
            <a:ext cx="7848600" cy="10445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Инсценировка басни</a:t>
            </a:r>
          </a:p>
          <a:p>
            <a:pPr algn="ctr"/>
            <a:r>
              <a:rPr lang="ru-RU" sz="3600" kern="10"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         И.А.Крылова «Свинья под дубом»</a:t>
            </a:r>
          </a:p>
        </p:txBody>
      </p:sp>
      <p:pic>
        <p:nvPicPr>
          <p:cNvPr id="22534" name="Picture 6" descr="MCj0280537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88913"/>
            <a:ext cx="1198563" cy="1112837"/>
          </a:xfr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/>
          </p:cNvSpPr>
          <p:nvPr>
            <p:ph type="title" sz="quarter" idx="4294967295"/>
          </p:nvPr>
        </p:nvSpPr>
        <p:spPr>
          <a:xfrm>
            <a:off x="457200" y="274638"/>
            <a:ext cx="8229600" cy="506412"/>
          </a:xfrm>
        </p:spPr>
        <p:txBody>
          <a:bodyPr anchor="b"/>
          <a:lstStyle/>
          <a:p>
            <a:pPr eaLnBrk="1" hangingPunct="1">
              <a:defRPr/>
            </a:pPr>
            <a:endParaRPr lang="ru-RU" sz="3600" b="1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3555" name="Picture 4" descr="MCj04239900000[1]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612775" y="-242888"/>
            <a:ext cx="10440988" cy="7100888"/>
          </a:xfrm>
        </p:spPr>
      </p:pic>
      <p:pic>
        <p:nvPicPr>
          <p:cNvPr id="23556" name="Picture 7" descr="MCj02809030000[1]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5508625" y="1773238"/>
            <a:ext cx="501650" cy="663575"/>
          </a:xfrm>
        </p:spPr>
      </p:pic>
      <p:pic>
        <p:nvPicPr>
          <p:cNvPr id="23557" name="Picture 9" descr="MCj02809030000[1]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1196975"/>
            <a:ext cx="579438" cy="766763"/>
          </a:xfrm>
        </p:spPr>
      </p:pic>
      <p:pic>
        <p:nvPicPr>
          <p:cNvPr id="23558" name="Picture 11" descr="MCj02809030000[1]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1413" y="2890838"/>
            <a:ext cx="527050" cy="695325"/>
          </a:xfrm>
        </p:spPr>
      </p:pic>
      <p:pic>
        <p:nvPicPr>
          <p:cNvPr id="23559" name="Picture 13" descr="MCj0280903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773238"/>
            <a:ext cx="547688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14" descr="MCj0280903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836613"/>
            <a:ext cx="4746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Picture 15" descr="MCj0280903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636838"/>
            <a:ext cx="5270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6" name="svinya 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688" y="63817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36" fill="hold"/>
                                        <p:tgtEl>
                                          <p:spTgt spid="297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706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4579" name="Picture 5" descr="MCj0239029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260350"/>
            <a:ext cx="1333500" cy="1052513"/>
          </a:xfrm>
          <a:noFill/>
        </p:spPr>
      </p:pic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1331913" y="1412875"/>
            <a:ext cx="7345362" cy="206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Игра "Сума с потерянными </a:t>
            </a:r>
          </a:p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и найденными</a:t>
            </a:r>
          </a:p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вещами"</a:t>
            </a:r>
          </a:p>
        </p:txBody>
      </p:sp>
      <p:pic>
        <p:nvPicPr>
          <p:cNvPr id="24581" name="Picture 8" descr="MCj0396302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3500438"/>
            <a:ext cx="3087688" cy="3095625"/>
          </a:xfrm>
          <a:noFill/>
        </p:spPr>
      </p:pic>
      <p:pic>
        <p:nvPicPr>
          <p:cNvPr id="24583" name="ugadaj tem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308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421" fill="hold"/>
                                        <p:tgtEl>
                                          <p:spTgt spid="245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583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7108" name="Picture 4" descr="P108068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9113" y="0"/>
            <a:ext cx="3384550" cy="380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09" name="Picture 5" descr="P108068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60350"/>
            <a:ext cx="3736975" cy="280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10" name="Picture 6" descr="P10807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60350"/>
            <a:ext cx="3995737" cy="29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11" name="Picture 7" descr="P108069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0"/>
            <a:ext cx="3078162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12" name="Picture 8" descr="P108069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0"/>
            <a:ext cx="39243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13" name="Picture 9" descr="P108069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4438" y="0"/>
            <a:ext cx="4171950" cy="288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14" name="Picture 10" descr="P108069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33375"/>
            <a:ext cx="3811588" cy="285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15" name="Picture 8" descr="MCj0396302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141663"/>
            <a:ext cx="7488238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714375"/>
            <a:ext cx="415925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4427538" y="765175"/>
            <a:ext cx="4500562" cy="5840413"/>
          </a:xfrm>
        </p:spPr>
        <p:txBody>
          <a:bodyPr/>
          <a:lstStyle/>
          <a:p>
            <a:pPr marL="0" indent="82550" eaLnBrk="1" hangingPunct="1">
              <a:lnSpc>
                <a:spcPct val="90000"/>
              </a:lnSpc>
              <a:buFontTx/>
              <a:buNone/>
            </a:pPr>
            <a:r>
              <a:rPr lang="ru-RU" sz="2000" b="1" smtClean="0">
                <a:solidFill>
                  <a:schemeClr val="accent2"/>
                </a:solidFill>
              </a:rPr>
              <a:t>По вертикали: </a:t>
            </a:r>
          </a:p>
          <a:p>
            <a:pPr marL="0" indent="82550" eaLnBrk="1" hangingPunct="1">
              <a:lnSpc>
                <a:spcPct val="90000"/>
              </a:lnSpc>
              <a:buFontTx/>
              <a:buNone/>
            </a:pPr>
            <a:r>
              <a:rPr lang="ru-RU" sz="2000" b="1" smtClean="0"/>
              <a:t>1. Кто впрягся вести воз вместе с лебедем и щукой?</a:t>
            </a:r>
          </a:p>
          <a:p>
            <a:pPr marL="0" indent="82550" eaLnBrk="1" hangingPunct="1">
              <a:lnSpc>
                <a:spcPct val="90000"/>
              </a:lnSpc>
              <a:buFontTx/>
              <a:buNone/>
            </a:pPr>
            <a:r>
              <a:rPr lang="ru-RU" sz="2000" b="1" smtClean="0"/>
              <a:t>2. Что нашел петух?</a:t>
            </a:r>
          </a:p>
          <a:p>
            <a:pPr marL="0" indent="82550" eaLnBrk="1" hangingPunct="1">
              <a:lnSpc>
                <a:spcPct val="90000"/>
              </a:lnSpc>
              <a:buFontTx/>
              <a:buNone/>
            </a:pPr>
            <a:r>
              <a:rPr lang="ru-RU" sz="2000" b="1" smtClean="0"/>
              <a:t>3. Известный русский писатель басен.</a:t>
            </a:r>
          </a:p>
          <a:p>
            <a:pPr marL="0" indent="82550" eaLnBrk="1" hangingPunct="1">
              <a:lnSpc>
                <a:spcPct val="90000"/>
              </a:lnSpc>
              <a:buFontTx/>
              <a:buNone/>
            </a:pPr>
            <a:r>
              <a:rPr lang="ru-RU" sz="2000" b="1" smtClean="0"/>
              <a:t>4. Где родился И.А.Крылов?</a:t>
            </a:r>
          </a:p>
          <a:p>
            <a:pPr marL="0" indent="82550" eaLnBrk="1" hangingPunct="1">
              <a:lnSpc>
                <a:spcPct val="90000"/>
              </a:lnSpc>
              <a:buFontTx/>
              <a:buNone/>
            </a:pPr>
            <a:r>
              <a:rPr lang="ru-RU" sz="2000" b="1" smtClean="0"/>
              <a:t>6. Птица из отряда воробьинообразных, которая встречается в басне Крылова?</a:t>
            </a:r>
          </a:p>
          <a:p>
            <a:pPr marL="0" indent="82550" eaLnBrk="1" hangingPunct="1">
              <a:lnSpc>
                <a:spcPct val="90000"/>
              </a:lnSpc>
              <a:buFontTx/>
              <a:buNone/>
            </a:pPr>
            <a:r>
              <a:rPr lang="ru-RU" sz="2000" b="1" smtClean="0">
                <a:solidFill>
                  <a:schemeClr val="accent2"/>
                </a:solidFill>
              </a:rPr>
              <a:t>По горизонтали:</a:t>
            </a:r>
          </a:p>
          <a:p>
            <a:pPr marL="0" indent="82550" eaLnBrk="1" hangingPunct="1">
              <a:lnSpc>
                <a:spcPct val="90000"/>
              </a:lnSpc>
              <a:buFontTx/>
              <a:buNone/>
            </a:pPr>
            <a:r>
              <a:rPr lang="ru-RU" sz="2000" b="1" smtClean="0"/>
              <a:t>3. Как называется музыкальная группа из 4 человек?</a:t>
            </a:r>
          </a:p>
          <a:p>
            <a:pPr marL="0" indent="82550" eaLnBrk="1" hangingPunct="1">
              <a:lnSpc>
                <a:spcPct val="90000"/>
              </a:lnSpc>
              <a:buFontTx/>
              <a:buNone/>
            </a:pPr>
            <a:r>
              <a:rPr lang="ru-RU" sz="2000" b="1" smtClean="0"/>
              <a:t>5. Что примеряла мартышка?</a:t>
            </a:r>
          </a:p>
          <a:p>
            <a:pPr marL="0" indent="82550" eaLnBrk="1" hangingPunct="1">
              <a:lnSpc>
                <a:spcPct val="90000"/>
              </a:lnSpc>
              <a:buFontTx/>
              <a:buNone/>
            </a:pPr>
            <a:r>
              <a:rPr lang="ru-RU" sz="2000" b="1" smtClean="0"/>
              <a:t>7. Какого хищника встретил ягнёнок на реке?</a:t>
            </a:r>
          </a:p>
          <a:p>
            <a:pPr marL="0" indent="82550" eaLnBrk="1" hangingPunct="1">
              <a:lnSpc>
                <a:spcPct val="90000"/>
              </a:lnSpc>
              <a:buFontTx/>
              <a:buNone/>
            </a:pPr>
            <a:endParaRPr lang="ru-RU" sz="2000" b="1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571480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р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1071546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а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14414" y="1571612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к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71736" y="642918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з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71736" y="1571612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р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71736" y="1071546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е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71736" y="2071678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н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71736" y="2643182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5720" y="1071546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к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643042" y="4643446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а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14348" y="1071546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571604" y="1071546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р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5720" y="1571612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р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71670" y="1071546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т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071546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т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85720" y="2643182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л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85720" y="3143248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85720" y="2071678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ы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85720" y="3571876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в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14348" y="3571876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142976" y="3571876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л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643042" y="3571876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к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643042" y="2143116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м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643042" y="2571744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643042" y="3071810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643042" y="4143380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в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000364" y="2643182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ч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428992" y="2643182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к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929058" y="2643182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и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000364" y="3143248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и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000364" y="3643314"/>
            <a:ext cx="42862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ж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5635" name="Picture 35" descr="MCj028053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589588"/>
            <a:ext cx="10795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8" name="WordArt 38"/>
          <p:cNvSpPr>
            <a:spLocks noChangeArrowheads="1" noChangeShapeType="1" noTextEdit="1"/>
          </p:cNvSpPr>
          <p:nvPr/>
        </p:nvSpPr>
        <p:spPr bwMode="auto">
          <a:xfrm>
            <a:off x="1835150" y="115888"/>
            <a:ext cx="4897438" cy="5762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Кроссворд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48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29600" cy="1143001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Заключение</a:t>
            </a:r>
          </a:p>
        </p:txBody>
      </p:sp>
      <p:sp>
        <p:nvSpPr>
          <p:cNvPr id="54425" name="Rectangle 153"/>
          <p:cNvSpPr>
            <a:spLocks noChangeArrowheads="1"/>
          </p:cNvSpPr>
          <p:nvPr/>
        </p:nvSpPr>
        <p:spPr bwMode="auto">
          <a:xfrm>
            <a:off x="468313" y="1511300"/>
            <a:ext cx="81724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Demi" pitchFamily="34" charset="0"/>
              </a:rPr>
              <a:t>«В сюжетах красочной одежды есть … орех</a:t>
            </a:r>
            <a:br>
              <a:rPr lang="ru-RU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Demi" pitchFamily="34" charset="0"/>
              </a:rPr>
            </a:br>
            <a:r>
              <a:rPr lang="ru-RU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Demi" pitchFamily="34" charset="0"/>
              </a:rPr>
              <a:t>Он в каждой басенке за внешнею обёрткой</a:t>
            </a:r>
            <a:br>
              <a:rPr lang="ru-RU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Demi" pitchFamily="34" charset="0"/>
              </a:rPr>
            </a:br>
            <a:r>
              <a:rPr lang="ru-RU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Demi" pitchFamily="34" charset="0"/>
              </a:rPr>
              <a:t>Укрыт надёжно, ограждённый твёрдой коркой.</a:t>
            </a:r>
            <a:br>
              <a:rPr lang="ru-RU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Demi" pitchFamily="34" charset="0"/>
              </a:rPr>
            </a:br>
            <a:r>
              <a:rPr lang="ru-RU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Demi" pitchFamily="34" charset="0"/>
              </a:rPr>
              <a:t>Скорлупка вкусный плод хранит. </a:t>
            </a:r>
          </a:p>
          <a:p>
            <a:r>
              <a:rPr lang="ru-RU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Demi" pitchFamily="34" charset="0"/>
              </a:rPr>
              <a:t>Но … не для всех…</a:t>
            </a:r>
          </a:p>
          <a:p>
            <a:pPr algn="ctr"/>
            <a:endParaRPr lang="ru-RU" sz="2400" b="1" i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Demi" pitchFamily="34" charset="0"/>
            </a:endParaRPr>
          </a:p>
          <a:p>
            <a:endParaRPr lang="ru-RU" sz="2400" b="1" i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Demi" pitchFamily="34" charset="0"/>
            </a:endParaRPr>
          </a:p>
          <a:p>
            <a:r>
              <a:rPr lang="ru-RU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Demi" pitchFamily="34" charset="0"/>
              </a:rPr>
              <a:t>А коль пустой орех – кори тогда себя.</a:t>
            </a:r>
            <a:br>
              <a:rPr lang="ru-RU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Demi" pitchFamily="34" charset="0"/>
              </a:rPr>
            </a:br>
            <a:r>
              <a:rPr lang="ru-RU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Demi" pitchFamily="34" charset="0"/>
              </a:rPr>
              <a:t>Не говори же, что бесплодная Земля…»</a:t>
            </a:r>
          </a:p>
          <a:p>
            <a:r>
              <a:rPr lang="ru-RU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Demi" pitchFamily="34" charset="0"/>
              </a:rPr>
              <a:t>                                           </a:t>
            </a:r>
          </a:p>
          <a:p>
            <a:r>
              <a:rPr lang="ru-RU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Demi" pitchFamily="34" charset="0"/>
              </a:rPr>
              <a:t>                                                                      Эзоп</a:t>
            </a:r>
          </a:p>
        </p:txBody>
      </p:sp>
      <p:pic>
        <p:nvPicPr>
          <p:cNvPr id="26631" name="Picture 147" descr="MCj019349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3068638"/>
            <a:ext cx="1395413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424" name="Picture 152" descr="MCj038304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2" r="13229" b="10214"/>
          <a:stretch>
            <a:fillRect/>
          </a:stretch>
        </p:blipFill>
        <p:spPr bwMode="auto">
          <a:xfrm rot="-23405969">
            <a:off x="6659563" y="2924175"/>
            <a:ext cx="2016125" cy="1939925"/>
          </a:xfrm>
          <a:prstGeom prst="rect">
            <a:avLst/>
          </a:prstGeom>
          <a:noFill/>
          <a:ln w="57150" cmpd="thinThick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765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900863"/>
          </a:xfrm>
          <a:noFill/>
        </p:spPr>
      </p:pic>
      <p:sp>
        <p:nvSpPr>
          <p:cNvPr id="33801" name="WordArt 9"/>
          <p:cNvSpPr>
            <a:spLocks noChangeArrowheads="1" noChangeShapeType="1" noTextEdit="1"/>
          </p:cNvSpPr>
          <p:nvPr/>
        </p:nvSpPr>
        <p:spPr bwMode="auto">
          <a:xfrm>
            <a:off x="1979613" y="2133600"/>
            <a:ext cx="5400675" cy="5746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Спасибо за внимание!</a:t>
            </a:r>
          </a:p>
        </p:txBody>
      </p:sp>
      <p:pic>
        <p:nvPicPr>
          <p:cNvPr id="27657" name="090319_Tysjacha_I_Odna_Noch___Val_s_-Iogann_Shtraus-Ml..www.kidmusic.ru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9" name="Utro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106" fill="hold"/>
                                        <p:tgtEl>
                                          <p:spTgt spid="276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mph" presetSubtype="0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38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57"/>
                </p:tgtEl>
              </p:cMediaNode>
            </p:audio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59"/>
                </p:tgtEl>
              </p:cMediaNode>
            </p:audio>
          </p:childTnLst>
        </p:cTn>
      </p:par>
    </p:tnLst>
    <p:bldLst>
      <p:bldP spid="3380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/>
              <a:t>Использованные материалы</a:t>
            </a:r>
            <a:r>
              <a:rPr lang="ru-RU" sz="3200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68450"/>
            <a:ext cx="8229600" cy="5289550"/>
          </a:xfrm>
        </p:spPr>
        <p:txBody>
          <a:bodyPr/>
          <a:lstStyle/>
          <a:p>
            <a:pPr marL="273050" indent="-273050" eaLnBrk="1" hangingPunct="1">
              <a:lnSpc>
                <a:spcPct val="80000"/>
              </a:lnSpc>
            </a:pPr>
            <a:endParaRPr lang="en-US" sz="2000" b="1" dirty="0" smtClean="0"/>
          </a:p>
          <a:p>
            <a:pPr marL="273050" indent="-273050" eaLnBrk="1" hangingPunct="1">
              <a:lnSpc>
                <a:spcPct val="80000"/>
              </a:lnSpc>
            </a:pPr>
            <a:endParaRPr lang="en-US" sz="2000" b="1" dirty="0" smtClean="0"/>
          </a:p>
          <a:p>
            <a:pPr marL="273050" indent="-273050" eaLnBrk="1" hangingPunct="1">
              <a:lnSpc>
                <a:spcPct val="80000"/>
              </a:lnSpc>
            </a:pPr>
            <a:r>
              <a:rPr lang="ru-RU" sz="2000" b="1" dirty="0" smtClean="0"/>
              <a:t>Интернет-ресурсы</a:t>
            </a:r>
            <a:r>
              <a:rPr lang="ru-RU" sz="2000" b="1" dirty="0" smtClean="0"/>
              <a:t>: </a:t>
            </a:r>
            <a:endParaRPr lang="ru-RU" sz="2000" dirty="0" smtClean="0"/>
          </a:p>
          <a:p>
            <a:pPr marL="273050" indent="-273050" eaLnBrk="1" hangingPunct="1">
              <a:lnSpc>
                <a:spcPct val="80000"/>
              </a:lnSpc>
            </a:pPr>
            <a:r>
              <a:rPr lang="ru-RU" sz="2000" dirty="0" smtClean="0"/>
              <a:t>http://it-n.ru, http://school-collection.edu.ru, http://window.edu.ru </a:t>
            </a:r>
          </a:p>
          <a:p>
            <a:pPr marL="273050" indent="-273050" eaLnBrk="1" hangingPunct="1">
              <a:lnSpc>
                <a:spcPct val="80000"/>
              </a:lnSpc>
            </a:pPr>
            <a:r>
              <a:rPr lang="ru-RU" sz="2000" dirty="0" smtClean="0"/>
              <a:t>http://kostyor.ru </a:t>
            </a:r>
          </a:p>
          <a:p>
            <a:pPr marL="273050" indent="-273050" eaLnBrk="1" hangingPunct="1">
              <a:lnSpc>
                <a:spcPct val="80000"/>
              </a:lnSpc>
            </a:pPr>
            <a:r>
              <a:rPr lang="ru-RU" sz="2000" dirty="0" smtClean="0"/>
              <a:t>http://k</a:t>
            </a:r>
            <a:r>
              <a:rPr lang="en-US" sz="2000" dirty="0" err="1" smtClean="0"/>
              <a:t>rulov</a:t>
            </a:r>
            <a:r>
              <a:rPr lang="ru-RU" sz="2000" dirty="0" smtClean="0"/>
              <a:t>.ru </a:t>
            </a:r>
          </a:p>
          <a:p>
            <a:pPr marL="273050" indent="-273050" eaLnBrk="1" hangingPunct="1">
              <a:lnSpc>
                <a:spcPct val="80000"/>
              </a:lnSpc>
            </a:pPr>
            <a:endParaRPr lang="ru-RU" sz="2000" dirty="0" smtClean="0"/>
          </a:p>
          <a:p>
            <a:pPr marL="273050" indent="-273050" eaLnBrk="1" hangingPunct="1">
              <a:lnSpc>
                <a:spcPct val="80000"/>
              </a:lnSpc>
            </a:pPr>
            <a:endParaRPr lang="ru-RU" sz="2000" dirty="0" smtClean="0"/>
          </a:p>
          <a:p>
            <a:pPr marL="273050" indent="-273050" eaLnBrk="1" hangingPunct="1">
              <a:lnSpc>
                <a:spcPct val="80000"/>
              </a:lnSpc>
              <a:buFontTx/>
              <a:buNone/>
            </a:pPr>
            <a:endParaRPr lang="ru-RU" sz="2000" dirty="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Постановка проблемы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628775"/>
            <a:ext cx="4038600" cy="4525963"/>
          </a:xfrm>
        </p:spPr>
        <p:txBody>
          <a:bodyPr/>
          <a:lstStyle/>
          <a:p>
            <a:pPr marL="273050" indent="-273050" algn="ctr" eaLnBrk="1" hangingPunct="1">
              <a:buFontTx/>
              <a:buNone/>
              <a:defRPr/>
            </a:pPr>
            <a:endParaRPr lang="ru-RU" sz="240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2924175"/>
            <a:ext cx="2970212" cy="3095625"/>
          </a:xfrm>
          <a:noFill/>
        </p:spPr>
      </p:pic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4140200" y="1412875"/>
            <a:ext cx="4752975" cy="2808288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Char char="•"/>
              <a:defRPr/>
            </a:pP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4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Что такое басня?</a:t>
            </a:r>
          </a:p>
          <a:p>
            <a:pPr>
              <a:buFontTx/>
              <a:buChar char="•"/>
              <a:defRPr/>
            </a:pPr>
            <a:r>
              <a:rPr lang="ru-RU" sz="24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 Кто первый написал басню?</a:t>
            </a:r>
          </a:p>
          <a:p>
            <a:pPr>
              <a:buFontTx/>
              <a:buChar char="•"/>
              <a:defRPr/>
            </a:pPr>
            <a:r>
              <a:rPr lang="ru-RU" sz="24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 Чему учат басни И.А. Крылова</a:t>
            </a:r>
            <a:r>
              <a:rPr lang="en-US" sz="24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  <a:r>
              <a:rPr lang="ru-RU" sz="24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buFontTx/>
              <a:buChar char="•"/>
              <a:defRPr/>
            </a:pPr>
            <a:r>
              <a:rPr lang="ru-RU" sz="24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 Актуальность  басен И.А. Крылова сегодня.</a:t>
            </a:r>
          </a:p>
          <a:p>
            <a:pPr>
              <a:defRPr/>
            </a:pPr>
            <a:endParaRPr lang="ru-RU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endParaRPr lang="ru-RU" sz="2400" b="1" i="1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-24288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Проектирование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03575" y="836613"/>
            <a:ext cx="4038600" cy="4525962"/>
          </a:xfrm>
        </p:spPr>
        <p:txBody>
          <a:bodyPr/>
          <a:lstStyle/>
          <a:p>
            <a:pPr marL="273050" indent="-273050" eaLnBrk="1" hangingPunct="1"/>
            <a:r>
              <a:rPr lang="ru-RU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«Теоретики»</a:t>
            </a:r>
          </a:p>
          <a:p>
            <a:pPr marL="273050" indent="-273050" eaLnBrk="1" hangingPunct="1"/>
            <a:endParaRPr lang="ru-RU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3050" indent="-273050" eaLnBrk="1" hangingPunct="1">
              <a:buFontTx/>
              <a:buNone/>
            </a:pPr>
            <a:endParaRPr lang="ru-RU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3050" indent="-273050" eaLnBrk="1" hangingPunct="1"/>
            <a:r>
              <a:rPr lang="ru-RU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«Биограф»</a:t>
            </a:r>
          </a:p>
          <a:p>
            <a:pPr marL="273050" indent="-273050" eaLnBrk="1" hangingPunct="1">
              <a:buFontTx/>
              <a:buNone/>
            </a:pPr>
            <a:endParaRPr lang="ru-RU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3050" indent="-273050" eaLnBrk="1" hangingPunct="1">
              <a:buFontTx/>
              <a:buNone/>
            </a:pPr>
            <a:endParaRPr lang="ru-RU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3050" indent="-273050" eaLnBrk="1" hangingPunct="1"/>
            <a:r>
              <a:rPr lang="ru-RU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«Художники»</a:t>
            </a:r>
          </a:p>
          <a:p>
            <a:pPr marL="273050" indent="-273050" eaLnBrk="1" hangingPunct="1"/>
            <a:endParaRPr lang="ru-RU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3050" indent="-273050" eaLnBrk="1" hangingPunct="1">
              <a:buFontTx/>
              <a:buNone/>
            </a:pPr>
            <a:endParaRPr lang="ru-RU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3050" indent="-273050" eaLnBrk="1" hangingPunct="1"/>
            <a:r>
              <a:rPr lang="ru-RU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«Актеры»</a:t>
            </a:r>
          </a:p>
          <a:p>
            <a:pPr marL="273050" indent="-273050" eaLnBrk="1" hangingPunct="1">
              <a:buFontTx/>
              <a:buNone/>
            </a:pPr>
            <a:endParaRPr lang="ru-RU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124" name="Picture 8" descr="MCj0280537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5157788"/>
            <a:ext cx="1362075" cy="1266825"/>
          </a:xfrm>
          <a:noFill/>
        </p:spPr>
      </p:pic>
      <p:pic>
        <p:nvPicPr>
          <p:cNvPr id="5125" name="Picture 5" descr="MCj041078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692150"/>
            <a:ext cx="12890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MCj0239029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213100"/>
            <a:ext cx="15367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0" descr="MCj0404643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5600" y="1773238"/>
            <a:ext cx="1209675" cy="1054100"/>
          </a:xfr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7171" name="WordArt 4"/>
          <p:cNvSpPr>
            <a:spLocks noChangeArrowheads="1" noChangeShapeType="1"/>
          </p:cNvSpPr>
          <p:nvPr/>
        </p:nvSpPr>
        <p:spPr bwMode="auto">
          <a:xfrm>
            <a:off x="900113" y="2924175"/>
            <a:ext cx="727392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49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99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Кто первый написал басню?</a:t>
            </a:r>
          </a:p>
        </p:txBody>
      </p:sp>
      <p:pic>
        <p:nvPicPr>
          <p:cNvPr id="7172" name="Picture 5" descr="MCj0410787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08400" y="1268413"/>
            <a:ext cx="1720850" cy="1428750"/>
          </a:xfr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Содержимое 2"/>
          <p:cNvSpPr>
            <a:spLocks noGrp="1"/>
          </p:cNvSpPr>
          <p:nvPr>
            <p:ph idx="4294967295"/>
          </p:nvPr>
        </p:nvSpPr>
        <p:spPr>
          <a:xfrm>
            <a:off x="2339975" y="115888"/>
            <a:ext cx="6804025" cy="5146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600" smtClean="0"/>
              <a:t>		</a:t>
            </a:r>
            <a:r>
              <a:rPr lang="ru-RU" sz="1800" b="1" smtClean="0"/>
              <a:t>Древнегреческий хромой раб Эзопа жил примерно в VI веке до нашей эры (с 620 по 560 год). Эзоп славился своим остроумием,  был интересным собеседником и прекрасным рассказчиком. Это был народный мудрец, который своими короткими поучительными рассказами пытался повлиять на людей. Благодаря своему остроумию Эзоп получил свободу. Даже правители Греции прислушивались к его советам, выраженным в иносказательной форме. Такой литературный приём назвали по имени “изобретателя” - </a:t>
            </a:r>
            <a:r>
              <a:rPr lang="ru-RU" sz="2800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эзоповым языком.</a:t>
            </a:r>
            <a:r>
              <a:rPr lang="ru-RU" sz="1800" b="1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b="1" smtClean="0"/>
              <a:t>      	В своих баснях под видом животных Эзоп высмеивал глупость, жадность и другие пороки людей. Многие принимали это на свой счёт. Чтобы отомстить Эзопу, обиженные им люди подложили в его котомку золотую чашу, украденную из храма. Согласно легенде, когда Эзопа схватили, его должны были либо казнить, либо он снова должен был признать себя рабом – и тогда хозяин уплатил бы штраф, а Эзоп сохранил бы жизнь. Эзоп не захотел терять свободу и выбрал смерть свободного человека.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b="1" smtClean="0"/>
              <a:t>		Он сочинил более 400 басен, которые потом были переведены и перерабатывались многими баснописцами. Басни Эзопа  были не стихотворными.</a:t>
            </a:r>
            <a:r>
              <a:rPr lang="ru-RU" sz="1800" smtClean="0"/>
              <a:t> </a:t>
            </a:r>
          </a:p>
        </p:txBody>
      </p:sp>
      <p:pic>
        <p:nvPicPr>
          <p:cNvPr id="29699" name="Picture 3" descr="es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628775"/>
            <a:ext cx="1701800" cy="237013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Film_shot00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292600"/>
            <a:ext cx="2592388" cy="24225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107950" y="692150"/>
            <a:ext cx="2376488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ЭЗОП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>
            <a:lum contrast="42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547813" y="0"/>
            <a:ext cx="6192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Эзоп «Лисица и Виноград»</a:t>
            </a:r>
          </a:p>
        </p:txBody>
      </p:sp>
      <p:pic>
        <p:nvPicPr>
          <p:cNvPr id="9223" name="malinovk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60928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5" descr="MCj0280537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734050"/>
            <a:ext cx="97155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432" fill="hold"/>
                                        <p:tgtEl>
                                          <p:spTgt spid="92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лена\Мои документы\Мои рисунки\ЛАФОНТЕН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869783" y="935676"/>
            <a:ext cx="2432936" cy="30800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3563938" y="2205038"/>
            <a:ext cx="4786312" cy="3444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b="1">
                <a:latin typeface="Constantia" pitchFamily="18" charset="0"/>
              </a:rPr>
              <a:t>Жил во Франции в 17 веке при дворе короля Людовика XIV. Он понял, что басни, которые писал Эзоп, остаются важными для людей, и тоже стал сочинять и перерабатывать басни. В его баснях живет вся природа. Под видом звериного царства он, конечно, рисует человеческое тонко и метко. Басни Лафонтена написаны уже стихами. 	</a:t>
            </a:r>
          </a:p>
        </p:txBody>
      </p:sp>
      <p:pic>
        <p:nvPicPr>
          <p:cNvPr id="10245" name="Picture 6" descr="MCj041078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0350"/>
            <a:ext cx="1260475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3924300" y="908050"/>
            <a:ext cx="4010025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Жан де Лафонтен</a:t>
            </a:r>
          </a:p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(1621-1695)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9" name="WordArt 5"/>
          <p:cNvSpPr>
            <a:spLocks noChangeArrowheads="1" noChangeShapeType="1"/>
          </p:cNvSpPr>
          <p:nvPr/>
        </p:nvSpPr>
        <p:spPr bwMode="auto">
          <a:xfrm>
            <a:off x="971550" y="188913"/>
            <a:ext cx="7991475" cy="4762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smtClean="0">
                <a:ln w="952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solidFill>
                  <a:srgbClr val="FFFFFF"/>
                </a:solidFill>
              </a:rPr>
              <a:t>Ж.Лафонтен "Лисица и Виноград"</a:t>
            </a:r>
            <a:endParaRPr lang="ru-RU" sz="3600" b="1" kern="10">
              <a:ln w="952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solidFill>
                <a:srgbClr val="FFFFFF"/>
              </a:solidFill>
            </a:endParaRPr>
          </a:p>
        </p:txBody>
      </p:sp>
      <p:pic>
        <p:nvPicPr>
          <p:cNvPr id="44036" name="Picture 4" descr="MPj0433037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92150"/>
            <a:ext cx="9144000" cy="6165850"/>
          </a:xfrm>
        </p:spPr>
      </p:pic>
      <p:pic>
        <p:nvPicPr>
          <p:cNvPr id="44040" name="Picture 6" descr="MCj0280537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71550" cy="903288"/>
          </a:xfrm>
          <a:noFill/>
          <a:ln/>
        </p:spPr>
      </p:pic>
      <p:pic>
        <p:nvPicPr>
          <p:cNvPr id="44042" name="malinovk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213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432" fill="hold"/>
                                        <p:tgtEl>
                                          <p:spTgt spid="440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680</Words>
  <Application>Microsoft Office PowerPoint</Application>
  <PresentationFormat>Экран (4:3)</PresentationFormat>
  <Paragraphs>169</Paragraphs>
  <Slides>27</Slides>
  <Notes>0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Оформление по умолчанию</vt:lpstr>
      <vt:lpstr>Презентация PowerPoint</vt:lpstr>
      <vt:lpstr>Презентация PowerPoint</vt:lpstr>
      <vt:lpstr>Постановка проблемы</vt:lpstr>
      <vt:lpstr>Проектирование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Баснописцы - классики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</vt:lpstr>
      <vt:lpstr>Презентация PowerPoint</vt:lpstr>
      <vt:lpstr>  </vt:lpstr>
      <vt:lpstr>Презентация PowerPoint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Заключение</vt:lpstr>
      <vt:lpstr>Презентация PowerPoint</vt:lpstr>
      <vt:lpstr>Использованные материалы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Ogorchitel</dc:creator>
  <cp:lastModifiedBy>User</cp:lastModifiedBy>
  <cp:revision>30</cp:revision>
  <dcterms:created xsi:type="dcterms:W3CDTF">2009-08-29T05:39:47Z</dcterms:created>
  <dcterms:modified xsi:type="dcterms:W3CDTF">2022-11-07T19:17:34Z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914398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