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7" r:id="rId2"/>
    <p:sldId id="313" r:id="rId3"/>
    <p:sldId id="314" r:id="rId4"/>
    <p:sldId id="315" r:id="rId5"/>
    <p:sldId id="351" r:id="rId6"/>
    <p:sldId id="367" r:id="rId7"/>
    <p:sldId id="352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17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4" r:id="rId24"/>
    <p:sldId id="383" r:id="rId25"/>
    <p:sldId id="385" r:id="rId26"/>
    <p:sldId id="387" r:id="rId27"/>
    <p:sldId id="388" r:id="rId28"/>
    <p:sldId id="277" r:id="rId29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794"/>
    <a:srgbClr val="777777"/>
    <a:srgbClr val="A8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228600" y="228600"/>
            <a:ext cx="8915400" cy="6527800"/>
            <a:chOff x="144" y="144"/>
            <a:chExt cx="5616" cy="4112"/>
          </a:xfrm>
        </p:grpSpPr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144" y="144"/>
              <a:ext cx="5376" cy="3488"/>
            </a:xfrm>
            <a:custGeom>
              <a:avLst/>
              <a:gdLst>
                <a:gd name="T0" fmla="*/ 0 w 5040"/>
                <a:gd name="T1" fmla="*/ 55732 h 3200"/>
                <a:gd name="T2" fmla="*/ 3878 w 5040"/>
                <a:gd name="T3" fmla="*/ 41358 h 3200"/>
                <a:gd name="T4" fmla="*/ 8613 w 5040"/>
                <a:gd name="T5" fmla="*/ 53059 h 3200"/>
                <a:gd name="T6" fmla="*/ 45232 w 5040"/>
                <a:gd name="T7" fmla="*/ 0 h 3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40" h="3200">
                  <a:moveTo>
                    <a:pt x="0" y="2976"/>
                  </a:moveTo>
                  <a:cubicBezTo>
                    <a:pt x="136" y="2604"/>
                    <a:pt x="272" y="2232"/>
                    <a:pt x="432" y="2208"/>
                  </a:cubicBezTo>
                  <a:cubicBezTo>
                    <a:pt x="592" y="2184"/>
                    <a:pt x="192" y="3200"/>
                    <a:pt x="960" y="2832"/>
                  </a:cubicBezTo>
                  <a:cubicBezTo>
                    <a:pt x="1728" y="2464"/>
                    <a:pt x="3384" y="1232"/>
                    <a:pt x="5040" y="0"/>
                  </a:cubicBezTo>
                </a:path>
              </a:pathLst>
            </a:custGeom>
            <a:noFill/>
            <a:ln w="9525">
              <a:solidFill>
                <a:srgbClr val="CC6600"/>
              </a:solidFill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6600"/>
              </a:extrusionClr>
              <a:contourClr>
                <a:srgbClr val="CC66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6" name="Freeform 8"/>
            <p:cNvSpPr>
              <a:spLocks/>
            </p:cNvSpPr>
            <p:nvPr userDrawn="1"/>
          </p:nvSpPr>
          <p:spPr bwMode="auto">
            <a:xfrm>
              <a:off x="288" y="336"/>
              <a:ext cx="5424" cy="3488"/>
            </a:xfrm>
            <a:custGeom>
              <a:avLst/>
              <a:gdLst>
                <a:gd name="T0" fmla="*/ 0 w 5040"/>
                <a:gd name="T1" fmla="*/ 55732 h 3200"/>
                <a:gd name="T2" fmla="*/ 5229 w 5040"/>
                <a:gd name="T3" fmla="*/ 41358 h 3200"/>
                <a:gd name="T4" fmla="*/ 11665 w 5040"/>
                <a:gd name="T5" fmla="*/ 53059 h 3200"/>
                <a:gd name="T6" fmla="*/ 61189 w 5040"/>
                <a:gd name="T7" fmla="*/ 0 h 3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40" h="3200">
                  <a:moveTo>
                    <a:pt x="0" y="2976"/>
                  </a:moveTo>
                  <a:cubicBezTo>
                    <a:pt x="136" y="2604"/>
                    <a:pt x="272" y="2232"/>
                    <a:pt x="432" y="2208"/>
                  </a:cubicBezTo>
                  <a:cubicBezTo>
                    <a:pt x="592" y="2184"/>
                    <a:pt x="192" y="3200"/>
                    <a:pt x="960" y="2832"/>
                  </a:cubicBezTo>
                  <a:cubicBezTo>
                    <a:pt x="1728" y="2464"/>
                    <a:pt x="3384" y="1232"/>
                    <a:pt x="5040" y="0"/>
                  </a:cubicBezTo>
                </a:path>
              </a:pathLst>
            </a:custGeom>
            <a:noFill/>
            <a:ln w="9525">
              <a:solidFill>
                <a:srgbClr val="987342"/>
              </a:solidFill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87342"/>
              </a:extrusionClr>
              <a:contourClr>
                <a:srgbClr val="987342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32" y="672"/>
              <a:ext cx="5328" cy="3344"/>
            </a:xfrm>
            <a:custGeom>
              <a:avLst/>
              <a:gdLst>
                <a:gd name="T0" fmla="*/ 0 w 5040"/>
                <a:gd name="T1" fmla="*/ 13289 h 3200"/>
                <a:gd name="T2" fmla="*/ 2867 w 5040"/>
                <a:gd name="T3" fmla="*/ 9851 h 3200"/>
                <a:gd name="T4" fmla="*/ 6354 w 5040"/>
                <a:gd name="T5" fmla="*/ 12646 h 3200"/>
                <a:gd name="T6" fmla="*/ 33340 w 5040"/>
                <a:gd name="T7" fmla="*/ 0 h 3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40" h="3200">
                  <a:moveTo>
                    <a:pt x="0" y="2976"/>
                  </a:moveTo>
                  <a:cubicBezTo>
                    <a:pt x="136" y="2604"/>
                    <a:pt x="272" y="2232"/>
                    <a:pt x="432" y="2208"/>
                  </a:cubicBezTo>
                  <a:cubicBezTo>
                    <a:pt x="592" y="2184"/>
                    <a:pt x="192" y="3200"/>
                    <a:pt x="960" y="2832"/>
                  </a:cubicBezTo>
                  <a:cubicBezTo>
                    <a:pt x="1728" y="2464"/>
                    <a:pt x="3384" y="1232"/>
                    <a:pt x="5040" y="0"/>
                  </a:cubicBezTo>
                </a:path>
              </a:pathLst>
            </a:custGeom>
            <a:noFill/>
            <a:ln w="25400">
              <a:solidFill>
                <a:srgbClr val="9E9A00"/>
              </a:solidFill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E9A00"/>
              </a:extrusionClr>
              <a:contourClr>
                <a:srgbClr val="9E9A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672" y="1056"/>
              <a:ext cx="5040" cy="3200"/>
            </a:xfrm>
            <a:custGeom>
              <a:avLst/>
              <a:gdLst>
                <a:gd name="T0" fmla="*/ 0 w 5040"/>
                <a:gd name="T1" fmla="*/ 2976 h 3200"/>
                <a:gd name="T2" fmla="*/ 432 w 5040"/>
                <a:gd name="T3" fmla="*/ 2208 h 3200"/>
                <a:gd name="T4" fmla="*/ 960 w 5040"/>
                <a:gd name="T5" fmla="*/ 2832 h 3200"/>
                <a:gd name="T6" fmla="*/ 5040 w 5040"/>
                <a:gd name="T7" fmla="*/ 0 h 3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40" h="3200">
                  <a:moveTo>
                    <a:pt x="0" y="2976"/>
                  </a:moveTo>
                  <a:cubicBezTo>
                    <a:pt x="136" y="2604"/>
                    <a:pt x="272" y="2232"/>
                    <a:pt x="432" y="2208"/>
                  </a:cubicBezTo>
                  <a:cubicBezTo>
                    <a:pt x="592" y="2184"/>
                    <a:pt x="192" y="3200"/>
                    <a:pt x="960" y="2832"/>
                  </a:cubicBezTo>
                  <a:cubicBezTo>
                    <a:pt x="1728" y="2464"/>
                    <a:pt x="3384" y="1232"/>
                    <a:pt x="5040" y="0"/>
                  </a:cubicBezTo>
                </a:path>
              </a:pathLst>
            </a:custGeom>
            <a:noFill/>
            <a:ln w="25400">
              <a:solidFill>
                <a:srgbClr val="BCB800"/>
              </a:solidFill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BCB800"/>
              </a:extrusionClr>
              <a:contourClr>
                <a:srgbClr val="BCB8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533400" y="1295400"/>
            <a:ext cx="8077200" cy="3352800"/>
          </a:xfrm>
          <a:prstGeom prst="roundRect">
            <a:avLst>
              <a:gd name="adj" fmla="val 9755"/>
            </a:avLst>
          </a:prstGeom>
          <a:solidFill>
            <a:srgbClr val="FFFF99">
              <a:alpha val="58038"/>
            </a:srgb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100000" prstMaterial="legacyMetal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  <a:extLst/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/>
          </a:p>
        </p:txBody>
      </p:sp>
      <p:pic>
        <p:nvPicPr>
          <p:cNvPr id="10" name="Picture 22" descr="22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1371600" cy="1309688"/>
          </a:xfrm>
          <a:prstGeom prst="rect">
            <a:avLst/>
          </a:prstGeom>
          <a:noFill/>
          <a:ln>
            <a:noFill/>
          </a:ln>
          <a:effectLst>
            <a:outerShdw dist="141990" dir="618291" algn="ctr" rotWithShape="0">
              <a:srgbClr val="77777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43"/>
          <p:cNvPicPr>
            <a:picLocks noChangeAspect="1" noChangeArrowheads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52800"/>
            <a:ext cx="2905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A6973-C56C-4E48-8525-5009AD261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46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F6117-C9A0-4D0D-B986-A3C8E8D998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654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93AB-29A7-4524-995D-16C9D828C7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136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03DFA-EC50-422D-A24A-66374B7A94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755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816D3-25C2-4417-AC84-90D0CA9445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642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CB57-E684-4247-97A3-4AAE3C2B33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229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AAB0F-EF41-435B-9365-9EE1D1683B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206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B7C8E-5C57-4492-8E1A-EBBCB5EC1A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996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92C92-C8E9-41D5-8FB2-478E042A75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632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7974-6C13-4E43-8A28-D61DD82362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178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9CD98-37B1-44EB-B44F-9B0B068458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13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584948-61CC-4996-8E09-867AC19CB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AutoShape 12" descr="Почтовая бумага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6477000"/>
          </a:xfrm>
          <a:prstGeom prst="roundRect">
            <a:avLst>
              <a:gd name="adj" fmla="val 8213"/>
            </a:avLst>
          </a:prstGeom>
          <a:blipFill dpi="0" rotWithShape="1">
            <a:blip r:embed="rId13" cstate="print">
              <a:alphaModFix amt="47000"/>
            </a:blip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FF"/>
            </a:contourClr>
          </a:sp3d>
          <a:extLst/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/>
          </a:p>
        </p:txBody>
      </p:sp>
      <p:pic>
        <p:nvPicPr>
          <p:cNvPr id="1032" name="Picture 13" descr="22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1019175"/>
          </a:xfrm>
          <a:prstGeom prst="rect">
            <a:avLst/>
          </a:prstGeom>
          <a:noFill/>
          <a:ln>
            <a:noFill/>
          </a:ln>
          <a:effectLst>
            <a:outerShdw dist="141990" dir="618291" algn="ctr" rotWithShape="0">
              <a:srgbClr val="77777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381000"/>
            <a:ext cx="8215370" cy="728663"/>
          </a:xfrm>
        </p:spPr>
        <p:txBody>
          <a:bodyPr>
            <a:noAutofit/>
          </a:bodyPr>
          <a:lstStyle/>
          <a:p>
            <a:pPr indent="449263" algn="ctr"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объединение классных руководителей № 5  30.08.2021 г</a:t>
            </a: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1"/>
          <p:cNvSpPr>
            <a:spLocks noGrp="1"/>
          </p:cNvSpPr>
          <p:nvPr>
            <p:ph idx="1"/>
          </p:nvPr>
        </p:nvSpPr>
        <p:spPr>
          <a:xfrm>
            <a:off x="457200" y="1571613"/>
            <a:ext cx="8077200" cy="214314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ru-RU" sz="14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sz="1400" b="1" i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sz="1400" b="1" i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sz="1400" b="1" i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sz="1400" b="1" i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400" b="1" i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sz="1400" b="1" i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sz="1400" b="1" dirty="0" smtClean="0"/>
          </a:p>
        </p:txBody>
      </p:sp>
      <p:sp>
        <p:nvSpPr>
          <p:cNvPr id="10" name="Объект 1"/>
          <p:cNvSpPr txBox="1">
            <a:spLocks/>
          </p:cNvSpPr>
          <p:nvPr/>
        </p:nvSpPr>
        <p:spPr bwMode="auto">
          <a:xfrm>
            <a:off x="228600" y="4071942"/>
            <a:ext cx="8610600" cy="201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ru-RU" altLang="ru-RU" sz="1400" b="1" kern="0" dirty="0" smtClean="0"/>
          </a:p>
          <a:p>
            <a:pPr algn="r">
              <a:defRPr/>
            </a:pPr>
            <a:endParaRPr lang="ru-RU" altLang="ru-RU" sz="2000" i="1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857364"/>
            <a:ext cx="7848600" cy="2281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099" y="857232"/>
            <a:ext cx="8571101" cy="1214446"/>
          </a:xfrm>
        </p:spPr>
        <p:txBody>
          <a:bodyPr>
            <a:noAutofit/>
          </a:bodyPr>
          <a:lstStyle/>
          <a:p>
            <a:pPr algn="ctr" latinLnBrk="1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</a:t>
            </a:r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«Виды, формы и содержание деятельности»</a:t>
            </a:r>
            <a:endParaRPr lang="ru-RU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099" y="2357430"/>
            <a:ext cx="6248400" cy="40005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Инвариантные (обязательные) модули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30225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«Классное руководство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«Школьный урок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«Курсы внеурочной деятельности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«Работа с родителями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«Самоуправление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«Профориентация».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D:\МАРИНА\Изображения\учитель\BizWo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181" y="3171187"/>
            <a:ext cx="1826519" cy="307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Картинки по запросу вопрос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58" y="3361403"/>
            <a:ext cx="575755" cy="10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8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104" y="1000108"/>
            <a:ext cx="8571101" cy="928694"/>
          </a:xfrm>
        </p:spPr>
        <p:txBody>
          <a:bodyPr>
            <a:noAutofit/>
          </a:bodyPr>
          <a:lstStyle/>
          <a:p>
            <a:pPr algn="ctr" latinLnBrk="1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</a:t>
            </a:r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«Виды, формы и содержание деятельности»</a:t>
            </a:r>
            <a:endParaRPr lang="ru-RU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94595" y="2643182"/>
            <a:ext cx="7372350" cy="242889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Вариативные модули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общешкольные дела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«Волонтерство».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Экскурсии, экспедиции, походы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предметно-эстетической среды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D:\МАРИНА\Изображения\учитель\BizWo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86" y="3171187"/>
            <a:ext cx="1826519" cy="307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Картинки по запросу вопрос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396" y="3283889"/>
            <a:ext cx="575755" cy="10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0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099" y="381000"/>
            <a:ext cx="8571101" cy="712236"/>
          </a:xfrm>
        </p:spPr>
        <p:txBody>
          <a:bodyPr>
            <a:noAutofit/>
          </a:bodyPr>
          <a:lstStyle/>
          <a:p>
            <a:pPr algn="ctr" latinLnBrk="1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направления самоанализа </a:t>
            </a:r>
            <a:b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работы»</a:t>
            </a:r>
            <a:endParaRPr lang="ru-RU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38849" y="1371600"/>
            <a:ext cx="8229600" cy="4724400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воспитания: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Критерием является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личностного развития школьников каждого класса.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анализ классными руководителями совместно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заместителем директора по ВР 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последующим обсуждением 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получения информации о результатах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школьников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наблюдение.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уделяется следующим вопросам:          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проблемы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личностного развития школьников удалось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решить, какие 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 и почему;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проблемы появились, над чем далее предстоит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802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099" y="381000"/>
            <a:ext cx="8571101" cy="712236"/>
          </a:xfrm>
        </p:spPr>
        <p:txBody>
          <a:bodyPr>
            <a:noAutofit/>
          </a:bodyPr>
          <a:lstStyle/>
          <a:p>
            <a:pPr algn="ctr" latinLnBrk="1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направления самоанализа </a:t>
            </a:r>
            <a:b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работы»</a:t>
            </a:r>
            <a:endParaRPr lang="ru-RU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438849" y="1447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Состояние организуемой в школе совместной деятельности детей и взрослых.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Критерием является наличие в школе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событийно насыщенной и личностно развивающей совместной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и взрослых. 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анализ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педагогом-организатором, классными руководителями, родителями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 получения информации о совместной деятельности детей и взрослых могут быть беседы со школьниками и их родителями, педагогами, при необходимости – их анкетирование. Полученные результаты обсуждаются на заседании методического объединения классных руководителей.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18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099" y="381000"/>
            <a:ext cx="8571101" cy="712236"/>
          </a:xfrm>
        </p:spPr>
        <p:txBody>
          <a:bodyPr>
            <a:noAutofit/>
          </a:bodyPr>
          <a:lstStyle/>
          <a:p>
            <a:pPr algn="ctr" latinLnBrk="1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направления самоанализа </a:t>
            </a:r>
            <a:b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работы»</a:t>
            </a:r>
            <a:endParaRPr lang="ru-RU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438849" y="1447800"/>
            <a:ext cx="8229600" cy="476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Сосредотачиваемся на вопросах, связанных с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качеством: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общешкольных ключевых дел;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классных руководителей и их классов;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организуемой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личностно - развивающего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 школьных уроков;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экскурсий, экспедиций, походов;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школы;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предметно-эстетической среды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школы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семей школьников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675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Итогом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самоанализа ВР является перечень выявленных проблем,          над которыми предстоит работать педагогическому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коллективу.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07729"/>
            <a:ext cx="7886700" cy="132556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воспитательные технологии, их применение в работе классного руководителя»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981200" y="1600200"/>
            <a:ext cx="6686550" cy="4194175"/>
          </a:xfrm>
        </p:spPr>
        <p:txBody>
          <a:bodyPr/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система совокупности знаний, умений, навыков, методов, способов деятельности и алгоритм, научная разработка решения каких-либо проблем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одно из средств воспитания, система научно обоснованных приемов и методик, способствующих установлению таких отношений между субъектами процесса, при которых в непосредственном контакте достигается поставленная цель – приобщение воспитуемых к общечеловеческим культурным ценностям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Выбору современной технологии воспитания предшествует такой важный фактор, как  диагностика. </a:t>
            </a:r>
          </a:p>
        </p:txBody>
      </p:sp>
      <p:pic>
        <p:nvPicPr>
          <p:cNvPr id="12" name="Picture 3" descr="D:\МАРИНА\Изображения\учитель\BizWo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1588621"/>
            <a:ext cx="2026659" cy="331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61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07729"/>
            <a:ext cx="7886700" cy="132556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воспитательные технологии, их применение в работе классного руководителя»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981200" y="1295400"/>
            <a:ext cx="6686550" cy="4953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педагогическими технологиями, умение самостоятельно разрабатывать конкретные воспитательные технологии позволяет педагогу наилучшим образом осуществлять профессиональную деятельность, быстрее стать мастером своего дела.</a:t>
            </a:r>
          </a:p>
          <a:p>
            <a:pPr marL="0" indent="0" algn="ctr">
              <a:buNone/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включают следующие системообразующие компоненты: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Диагностирование;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проектирование;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конструирование;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организационно – деятельностный компонент;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управленческий компонент;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содержательный компонент.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D:\МАРИНА\Изображения\учитель\BizWo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" y="1605116"/>
            <a:ext cx="1866900" cy="331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7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07729"/>
            <a:ext cx="7886700" cy="132556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воспитательные технологии, их применение в работе классного руководителя»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752600" y="1588621"/>
            <a:ext cx="7124700" cy="47151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технологии условно можно разделить на две группы: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 лет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большим успехом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проведения группового воспитательного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сотрудничества.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личностная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технология.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коллективного творческого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гуманного коллективного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D:\МАРИНА\Изображения\учитель\BizWo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1407" y="1828800"/>
            <a:ext cx="1866900" cy="331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4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07729"/>
            <a:ext cx="7886700" cy="132556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воспитательные технологии, их применение в работе классного руководителя»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D:\МАРИНА\Изображения\учитель\BizWo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1774988"/>
            <a:ext cx="1866900" cy="331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6950" y="1617578"/>
            <a:ext cx="661035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последнее время большое распространение получили также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воспитательные технологии: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здоровьесберегающая технология;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проектов; 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личностно-развивающего диалога;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педагогического разрешения конфликта;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информационно-коммуникативная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технология;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проектирование;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арт-технология.</a:t>
            </a:r>
          </a:p>
        </p:txBody>
      </p:sp>
    </p:spTree>
    <p:extLst>
      <p:ext uri="{BB962C8B-B14F-4D97-AF65-F5344CB8AC3E}">
        <p14:creationId xmlns:p14="http://schemas.microsoft.com/office/powerpoint/2010/main" val="105072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07729"/>
            <a:ext cx="7886700" cy="132556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воспитательные технологии, их применение в работе классного руководителя»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D:\МАРИНА\Изображения\учитель\BizWo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1981200"/>
            <a:ext cx="1866900" cy="331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7850" y="1530834"/>
            <a:ext cx="7029450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0198" y="1644616"/>
            <a:ext cx="714743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все современные технологии воспитания осуществляются по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определенному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эффективному алгоритму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подготовительный этап (диагностирование);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пробуждение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интереса к знаниям у ребёнка;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психологический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настрой (вступительное слово);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содержательная часть (подробное описание предметной деятельности);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завершающий этап;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планы на будущее.</a:t>
            </a:r>
          </a:p>
        </p:txBody>
      </p:sp>
    </p:spTree>
    <p:extLst>
      <p:ext uri="{BB962C8B-B14F-4D97-AF65-F5344CB8AC3E}">
        <p14:creationId xmlns:p14="http://schemas.microsoft.com/office/powerpoint/2010/main" val="17621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29200" y="457200"/>
            <a:ext cx="3733800" cy="2824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 «особого» ребенка интересен и пуглив.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 «особого» ребенка безобразен и красив.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Неуклюж, порою странен, добродушен и открыт.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 «особого» ребенка. Иногда он нас страшит.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он агрессивен? Почему он так закрыт?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он так испуган? Почему не говорит?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 «особого» ребенка – он закрыт от глаз чужих.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 «особого» ребенка допускает лишь своих.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1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Н.А. </a:t>
            </a:r>
            <a:r>
              <a:rPr lang="ru-RU" sz="1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Калиман</a:t>
            </a:r>
            <a:r>
              <a:rPr lang="ru-RU" sz="1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4331817" cy="330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243" y="684571"/>
            <a:ext cx="7886700" cy="782871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Коллективное творческое дело</a:t>
            </a:r>
            <a:b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7850" y="1530834"/>
            <a:ext cx="7029450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90168" y="1772342"/>
            <a:ext cx="6744813" cy="4080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Постулаты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КТД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коллективное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творчество;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 и добровольное участие 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свобода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выбора форм деятельности;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содружество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взрослых и детей;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коллектива. </a:t>
            </a:r>
          </a:p>
          <a:p>
            <a:pPr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Направленность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КТД – стремление к общению, к познавательной активности. </a:t>
            </a: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D:\МАРИНА\Изображения\учитель\BizWo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1981200"/>
            <a:ext cx="1866900" cy="331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886700" cy="685799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коллективных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дел:</a:t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Трудовые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КТД (пример: «Трудовой десант»).</a:t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929066"/>
            <a:ext cx="3335793" cy="250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643182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32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8229600" cy="85407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коллективных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дел:</a:t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Интеллектуальные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КТД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«Инженерный бум»).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3929058" cy="221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000372"/>
            <a:ext cx="2928958" cy="219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857628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77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63488" cy="99060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коллективных дел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Художественные КТД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 художественно-эстетическое творчество).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256532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000240"/>
            <a:ext cx="3143272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000241"/>
            <a:ext cx="221454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286256"/>
            <a:ext cx="3286148" cy="225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29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79553"/>
            <a:ext cx="7886700" cy="85407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коллективных дел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Спортивные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КТД (пример: «Спартакиада»).</a:t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ownloads\1613458225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1"/>
            <a:ext cx="3714776" cy="2786083"/>
          </a:xfrm>
          <a:prstGeom prst="rect">
            <a:avLst/>
          </a:prstGeom>
          <a:noFill/>
        </p:spPr>
      </p:pic>
      <p:pic>
        <p:nvPicPr>
          <p:cNvPr id="2051" name="Picture 3" descr="C:\Users\User\Downloads\1613458225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4421"/>
            <a:ext cx="3714776" cy="2786083"/>
          </a:xfrm>
          <a:prstGeom prst="rect">
            <a:avLst/>
          </a:prstGeom>
          <a:noFill/>
        </p:spPr>
      </p:pic>
      <p:pic>
        <p:nvPicPr>
          <p:cNvPr id="2052" name="Picture 4" descr="C:\Users\User\Downloads\1613458252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125519"/>
            <a:ext cx="3429024" cy="2571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23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886700" cy="108267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коллективных дел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Экологические КТД (пример: забота о живом мире природы).</a:t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352800" cy="4470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214554"/>
            <a:ext cx="471490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82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7850" y="1530834"/>
            <a:ext cx="7029450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D:\МАРИНА\Изображения\учитель\BizWo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1981200"/>
            <a:ext cx="1866900" cy="331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095500" y="1143000"/>
            <a:ext cx="6781800" cy="4351338"/>
          </a:xfrm>
        </p:spPr>
        <p:txBody>
          <a:bodyPr/>
          <a:lstStyle/>
          <a:p>
            <a:pPr marL="0" indent="633413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педагогических технологий позволяет наполнить воспитательный процесс конкретным содержанием, а ценностно–ориентированные педагогические идеи обогащают профессиональное сознание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педагога. </a:t>
            </a:r>
          </a:p>
          <a:p>
            <a:pPr marL="0" indent="633413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очевидным необходимость повышения статуса воспитательной работы, изменения в целом идей, подходов, принципов, характера воспитательной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66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7850" y="1530834"/>
            <a:ext cx="7029450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D:\МАРИНА\Изображения\учитель\BizWo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1981200"/>
            <a:ext cx="1866900" cy="331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5166" y="1219200"/>
            <a:ext cx="6872134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Современный французский ученый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Эрнест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Легуве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определил науку воспитания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«Воспитание – это наука, которая обучает наших детей обходиться без нас». </a:t>
            </a:r>
            <a:endParaRPr lang="ru-RU" sz="40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0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5" y="7938"/>
            <a:ext cx="9140825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684664"/>
            <a:ext cx="7696200" cy="1199443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разработки программы воспитания</a:t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D:\МАРИНА\Изображения\учитель\BizWo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47" y="3333806"/>
            <a:ext cx="1826519" cy="307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Картинки по запросу вопрос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47" y="3333806"/>
            <a:ext cx="575755" cy="10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67106" y="2105671"/>
            <a:ext cx="7772400" cy="245627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июля 2020 года принят закон N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304-ФЗ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Федеральный закон </a:t>
            </a:r>
          </a:p>
          <a:p>
            <a:pPr mar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 Федерации»</a:t>
            </a:r>
          </a:p>
          <a:p>
            <a:pPr mar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воспитания обучающихся.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58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76607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НОВОГО…</a:t>
            </a:r>
          </a:p>
        </p:txBody>
      </p:sp>
      <p:sp>
        <p:nvSpPr>
          <p:cNvPr id="21" name="Объект 2"/>
          <p:cNvSpPr>
            <a:spLocks noGrp="1"/>
          </p:cNvSpPr>
          <p:nvPr>
            <p:ph idx="1"/>
          </p:nvPr>
        </p:nvSpPr>
        <p:spPr>
          <a:xfrm>
            <a:off x="228600" y="1454457"/>
            <a:ext cx="8686800" cy="502254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воспитательной работы, а именно включение в него направлений по формированию у обучающихся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lvl="0" indent="-442913" algn="just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патриотизма и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гражданственности;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lvl="0" indent="-442913" algn="just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памятникам защитников Отечества и подвигов героев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Отечества;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lvl="0" indent="-442913"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 к закону и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правопорядку;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42913" lvl="0" indent="-442913"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 к человеку труда и старшему поколению, взаимного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lvl="0" indent="-442913"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бережного отношения к культурному наследию и традициям многонационального народа Российской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42913" lvl="0" indent="-442913"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бережного отношения к природе и окружающей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среде.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2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76607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594236" y="1676400"/>
            <a:ext cx="8321163" cy="4652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документов по организации воспитательной работы, как: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«рабочая программа воспитания»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«календарный план воспитательной работы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lvl="0" indent="0" algn="ctr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включены в основную образовательную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программу!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образовательными организациями права на самостоятельную разработку этих документов.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76607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воспитания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594236" y="1676400"/>
            <a:ext cx="8321163" cy="4652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разделы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6195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организуемого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воспитательного процесса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6195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«Цель и задачи воспитания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6195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«Виды, формы и содержание деятельности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6195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направления самоанализа воспитательной работы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 latinLnBrk="1">
              <a:lnSpc>
                <a:spcPct val="150000"/>
              </a:lnSpc>
              <a:spcAft>
                <a:spcPts val="0"/>
              </a:spcAft>
              <a:buNone/>
              <a:tabLst>
                <a:tab pos="540385" algn="l"/>
              </a:tabLst>
            </a:pPr>
            <a:r>
              <a:rPr lang="ru-RU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Особенные </a:t>
            </a:r>
            <a:r>
              <a:rPr lang="ru-RU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  <a:r>
              <a:rPr lang="ru-RU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 latinLnBrk="1">
              <a:lnSpc>
                <a:spcPct val="100000"/>
              </a:lnSpc>
              <a:spcAft>
                <a:spcPts val="0"/>
              </a:spcAft>
              <a:buNone/>
              <a:tabLst>
                <a:tab pos="540385" algn="l"/>
              </a:tabLst>
            </a:pPr>
            <a:r>
              <a:rPr lang="ru-RU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Календарные </a:t>
            </a:r>
            <a:r>
              <a:rPr lang="ru-RU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воспитательной работы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015" y="609600"/>
            <a:ext cx="7886700" cy="712236"/>
          </a:xfrm>
        </p:spPr>
        <p:txBody>
          <a:bodyPr>
            <a:noAutofit/>
          </a:bodyPr>
          <a:lstStyle/>
          <a:p>
            <a:pPr algn="ctr" latinLnBrk="1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«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организуемого в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школе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воспитательного процесса»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015" y="1905000"/>
            <a:ext cx="7567977" cy="41628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краткая информация о: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школы;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 или отрицательного влияния 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значимых партнерах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школы;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учащихся;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оригинальных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находках; 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традициях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36735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015" y="609600"/>
            <a:ext cx="7886700" cy="712236"/>
          </a:xfrm>
        </p:spPr>
        <p:txBody>
          <a:bodyPr>
            <a:noAutofit/>
          </a:bodyPr>
          <a:lstStyle/>
          <a:p>
            <a:pPr algn="ctr" latinLnBrk="1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«Цель и задачи воспитания»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098" y="1524000"/>
            <a:ext cx="8571102" cy="4572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бщая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личностное развитие школьников, проявляющееся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усвоении ими знаний основных норм, которые общество выработало на основе этих ценностей (то есть, в усвоении ими социально значимых знаний);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 развитии их позитивных отношений к этим общественным ценностям (то есть в развитии их социально значимых отношений);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 приобретении ими соответствующего этим ценностям опыта поведения, опыта применения сформированных знаний и отношений на практике (то есть в приобретении ими опыта осуществления социально значимых дел).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57" y="228600"/>
            <a:ext cx="7886700" cy="712236"/>
          </a:xfrm>
        </p:spPr>
        <p:txBody>
          <a:bodyPr>
            <a:noAutofit/>
          </a:bodyPr>
          <a:lstStyle/>
          <a:p>
            <a:pPr algn="ctr" latinLnBrk="1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«Цель и задачи воспитания»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814" y="785794"/>
            <a:ext cx="8718586" cy="6039648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>
              <a:lnSpc>
                <a:spcPct val="10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Реализовывать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возможности общешкольных ключевых дел, поддерживать традиции их коллективного планирования, организации и проведения;</a:t>
            </a:r>
          </a:p>
          <a:p>
            <a:pPr lvl="0" algn="just">
              <a:lnSpc>
                <a:spcPct val="10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потенциал классного руководства в воспитании младших школьников, поддерживать активное участие классных сообществ в жизни школы; создание актива класса;</a:t>
            </a:r>
          </a:p>
          <a:p>
            <a:pPr lvl="0" algn="just">
              <a:lnSpc>
                <a:spcPct val="10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вовлекать школьников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 дополнительного образования,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объединения и курсы внеурочной деятельности, работающие по школьным программам дополнительного образования, реализовывать их воспитательные возможности;</a:t>
            </a:r>
          </a:p>
          <a:p>
            <a:pPr lvl="0" algn="just">
              <a:lnSpc>
                <a:spcPct val="10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 воспитании детей возможности школьного урока, поддерживать использование на уроках интерактивных форм занятий с учащимися; </a:t>
            </a:r>
          </a:p>
          <a:p>
            <a:pPr lvl="0" algn="just">
              <a:lnSpc>
                <a:spcPct val="10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инициировать и поддерживать ученическое самоуправление на уровне классных сообществ; </a:t>
            </a:r>
          </a:p>
          <a:p>
            <a:pPr lvl="0" algn="just">
              <a:lnSpc>
                <a:spcPct val="10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профориентационную работу со школьниками;</a:t>
            </a:r>
          </a:p>
          <a:p>
            <a:pPr lvl="0" algn="just">
              <a:lnSpc>
                <a:spcPct val="10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работу с семьями школьников, их родителями или законными представителями;</a:t>
            </a:r>
          </a:p>
          <a:p>
            <a:pPr lvl="0" algn="just">
              <a:lnSpc>
                <a:spcPct val="10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для школьников экскурсии, пешие прогулки и походы и реализовывать их воспитательный потенциал;</a:t>
            </a:r>
          </a:p>
          <a:p>
            <a:pPr lvl="0" algn="just">
              <a:lnSpc>
                <a:spcPct val="10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предметно-эстетическую среду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реализовывать ее воспитательные возможности. </a:t>
            </a:r>
          </a:p>
          <a:p>
            <a:pPr marL="0" indent="0" algn="just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2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</TotalTime>
  <Words>1262</Words>
  <Application>Microsoft Office PowerPoint</Application>
  <PresentationFormat>Экран (4:3)</PresentationFormat>
  <Paragraphs>173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Методическое объединение классных руководителей № 5  30.08.2021 г</vt:lpstr>
      <vt:lpstr>Презентация PowerPoint</vt:lpstr>
      <vt:lpstr>Основания для разработки программы воспитания </vt:lpstr>
      <vt:lpstr>ЧТО НОВОГО…</vt:lpstr>
      <vt:lpstr>ЧТО НОВОГО…</vt:lpstr>
      <vt:lpstr>Программа воспитания</vt:lpstr>
      <vt:lpstr>Раздел 1. «Особенности организуемого в  школе воспитательного процесса»</vt:lpstr>
      <vt:lpstr>Раздел 2. «Цель и задачи воспитания»</vt:lpstr>
      <vt:lpstr>Раздел 2. «Цель и задачи воспитания»</vt:lpstr>
      <vt:lpstr>Раздел 3. «Виды, формы и содержание деятельности»</vt:lpstr>
      <vt:lpstr>Раздел 3. «Виды, формы и содержание деятельности»</vt:lpstr>
      <vt:lpstr>Раздел 4. «Основные направления самоанализа  воспитательной работы»</vt:lpstr>
      <vt:lpstr>Раздел 4. «Основные направления самоанализа  воспитательной работы»</vt:lpstr>
      <vt:lpstr>Раздел 4. «Основные направления самоанализа  воспитательной работы»</vt:lpstr>
      <vt:lpstr>«Современные воспитательные технологии, их применение в работе классного руководителя»</vt:lpstr>
      <vt:lpstr>«Современные воспитательные технологии, их применение в работе классного руководителя»</vt:lpstr>
      <vt:lpstr>«Современные воспитательные технологии, их применение в работе классного руководителя»</vt:lpstr>
      <vt:lpstr>«Современные воспитательные технологии, их применение в работе классного руководителя»</vt:lpstr>
      <vt:lpstr>«Современные воспитательные технологии, их применение в работе классного руководителя»</vt:lpstr>
      <vt:lpstr>Технология Коллективное творческое дело </vt:lpstr>
      <vt:lpstr> Виды коллективных дел: Трудовые КТД (пример: «Трудовой десант»).   </vt:lpstr>
      <vt:lpstr>Виды коллективных дел: Интеллектуальные КТД (пример: «Инженерный бум»).  </vt:lpstr>
      <vt:lpstr>Виды коллективных дел: Художественные КТД  (пример: художественно-эстетическое творчество).  </vt:lpstr>
      <vt:lpstr>Виды коллективных дел:  Спортивные КТД (пример: «Спартакиада»).  </vt:lpstr>
      <vt:lpstr>Виды коллективных дел:  Экологические КТД (пример: забота о живом мире природы).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урок</dc:subject>
  <dc:creator>Стрелкова Н.</dc:creator>
  <cp:lastModifiedBy>User</cp:lastModifiedBy>
  <cp:revision>134</cp:revision>
  <cp:lastPrinted>2020-03-16T17:56:11Z</cp:lastPrinted>
  <dcterms:created xsi:type="dcterms:W3CDTF">1601-01-01T00:00:00Z</dcterms:created>
  <dcterms:modified xsi:type="dcterms:W3CDTF">2022-11-07T19:09:53Z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