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3" r:id="rId3"/>
    <p:sldId id="274" r:id="rId4"/>
    <p:sldId id="275" r:id="rId5"/>
    <p:sldId id="276" r:id="rId6"/>
    <p:sldId id="277" r:id="rId7"/>
    <p:sldId id="278" r:id="rId8"/>
    <p:sldId id="261" r:id="rId9"/>
    <p:sldId id="260" r:id="rId10"/>
    <p:sldId id="280" r:id="rId11"/>
    <p:sldId id="272" r:id="rId12"/>
    <p:sldId id="259" r:id="rId13"/>
    <p:sldId id="262" r:id="rId14"/>
    <p:sldId id="263" r:id="rId15"/>
    <p:sldId id="264" r:id="rId16"/>
    <p:sldId id="271" r:id="rId17"/>
    <p:sldId id="281" r:id="rId18"/>
    <p:sldId id="282" r:id="rId19"/>
    <p:sldId id="286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85DE-1173-446D-BC36-4FCEE5E82EBB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94B9-174F-4AB4-8E22-C9C6DB1F5D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pravda.ru/images/thumb/p14596.jpg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visualrian.ru/storage/PreviewWM/0149/92/014992.jpg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8%D0%BD%D1%81%D0%BA" TargetMode="External"/><Relationship Id="rId3" Type="http://schemas.openxmlformats.org/officeDocument/2006/relationships/hyperlink" Target="http://ru.wikipedia.org/wiki/%D0%9B%D0%B5%D1%82%D0%BD%D0%B8%D0%B5_%D0%9E%D0%BB%D0%B8%D0%BC%D0%BF%D0%B8%D0%B9%D1%81%D0%BA%D0%B8%D0%B5_%D0%B8%D0%B3%D1%80%D1%8B_1980" TargetMode="External"/><Relationship Id="rId7" Type="http://schemas.openxmlformats.org/officeDocument/2006/relationships/hyperlink" Target="http://ru.wikipedia.org/wiki/%D0%9A%D0%B8%D0%B5%D0%B2" TargetMode="External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B%D0%B5%D0%BD%D0%B8%D0%BD%D0%B3%D1%80%D0%B0%D0%B4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ru.wikipedia.org/wiki/%D0%9B%D0%B5%D1%82%D0%BD%D0%B8%D0%B5_%D0%9E%D0%BB%D0%B8%D0%BC%D0%BF%D0%B8%D0%B9%D1%81%D0%BA%D0%B8%D0%B5_%D0%B8%D0%B3%D1%80%D1%8B_1976" TargetMode="External"/><Relationship Id="rId10" Type="http://schemas.openxmlformats.org/officeDocument/2006/relationships/hyperlink" Target="http://ru.wikipedia.org/wiki/%D0%9C%D1%8B%D1%82%D0%B8%D1%89%D0%B8" TargetMode="External"/><Relationship Id="rId4" Type="http://schemas.openxmlformats.org/officeDocument/2006/relationships/hyperlink" Target="http://ru.wikipedia.org/wiki/%D0%9C%D0%BE%D1%81%D0%BA%D0%B2%D0%B0" TargetMode="External"/><Relationship Id="rId9" Type="http://schemas.openxmlformats.org/officeDocument/2006/relationships/hyperlink" Target="http://ru.wikipedia.org/wiki/%D0%A2%D0%B0%D0%BB%D0%BB%D0%B8%D0%BD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72" TargetMode="External"/><Relationship Id="rId13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60" TargetMode="External"/><Relationship Id="rId18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80" TargetMode="External"/><Relationship Id="rId3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52" TargetMode="External"/><Relationship Id="rId21" Type="http://schemas.openxmlformats.org/officeDocument/2006/relationships/hyperlink" Target="http://ru.wikipedia.org/wiki/%D0%9E%D0%B1%D1%8A%D0%B5%D0%B4%D0%B8%D0%BD%D1%91%D0%BD%D0%BD%D0%B0%D1%8F_%D0%BA%D0%BE%D0%BC%D0%B0%D0%BD%D0%B4%D0%B0" TargetMode="External"/><Relationship Id="rId7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68" TargetMode="External"/><Relationship Id="rId12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56" TargetMode="External"/><Relationship Id="rId17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76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72" TargetMode="External"/><Relationship Id="rId20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64" TargetMode="External"/><Relationship Id="rId11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88" TargetMode="External"/><Relationship Id="rId5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60" TargetMode="External"/><Relationship Id="rId15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68" TargetMode="External"/><Relationship Id="rId23" Type="http://schemas.openxmlformats.org/officeDocument/2006/relationships/image" Target="../media/image10.jpeg"/><Relationship Id="rId10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80" TargetMode="External"/><Relationship Id="rId19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84" TargetMode="External"/><Relationship Id="rId4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56" TargetMode="External"/><Relationship Id="rId9" Type="http://schemas.openxmlformats.org/officeDocument/2006/relationships/hyperlink" Target="http://ru.wikipedia.org/wiki/%D0%A1%D0%A1%D0%A1%D0%A0_%D0%BD%D0%B0_%D0%BB%D0%B5%D1%82%D0%BD%D0%B8%D1%85_%D0%9E%D0%BB%D0%B8%D0%BC%D0%BF%D0%B8%D0%B9%D1%81%D0%BA%D0%B8%D1%85_%D0%B8%D0%B3%D1%80%D0%B0%D1%85_1976" TargetMode="External"/><Relationship Id="rId14" Type="http://schemas.openxmlformats.org/officeDocument/2006/relationships/hyperlink" Target="http://ru.wikipedia.org/wiki/%D0%A1%D0%A1%D0%A1%D0%A0_%D0%BD%D0%B0_%D0%B7%D0%B8%D0%BC%D0%BD%D0%B8%D1%85_%D0%9E%D0%BB%D0%B8%D0%BC%D0%BF%D0%B8%D0%B9%D1%81%D0%BA%D0%B8%D1%85_%D0%B8%D0%B3%D1%80%D0%B0%D1%85_1964" TargetMode="External"/><Relationship Id="rId22" Type="http://schemas.openxmlformats.org/officeDocument/2006/relationships/hyperlink" Target="http://ru.wikipedia.org/wiki/%D0%9E%D0%B1%D1%8A%D0%B5%D0%B4%D0%B8%D0%BD%D1%91%D0%BD%D0%BD%D0%B0%D1%8F_%D0%BA%D0%BE%D0%BC%D0%B0%D0%BD%D0%B4%D0%B0_%D0%BD%D0%B0_%D0%BB%D0%B5%D1%82%D0%BD%D0%B8%D1%85_%D0%9E%D0%BB%D0%B8%D0%BC%D0%BF%D0%B8%D0%B9%D1%81%D0%BA%D0%B8%D1%85_%D0%B8%D0%B3%D1%80%D0%B0%D1%85_1992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0%B1%D1%8A%D0%B5%D0%B4%D0%B8%D0%BD%D1%91%D0%BD%D0%BD%D0%B0%D1%8F_%D0%BA%D0%BE%D0%BC%D0%B0%D0%BD%D0%B4%D0%B0" TargetMode="External"/><Relationship Id="rId3" Type="http://schemas.openxmlformats.org/officeDocument/2006/relationships/hyperlink" Target="http://ru.wikipedia.org/wiki/%D0%A0%D0%B0%D1%81%D0%BF%D0%B0%D0%B4_%D0%A1%D0%A1%D0%A1%D0%A0" TargetMode="External"/><Relationship Id="rId7" Type="http://schemas.openxmlformats.org/officeDocument/2006/relationships/hyperlink" Target="http://ru.wikipedia.org/wiki/%D0%90%D0%BB%D1%8C%D0%B1%D0%B5%D1%80%D0%B2%D0%B8%D0%BB%D1%8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7%D0%B8%D0%BC%D0%BD%D0%B8%D0%B5_%D0%9E%D0%BB%D0%B8%D0%BC%D0%BF%D0%B8%D0%B9%D1%81%D0%BA%D0%B8%D0%B5_%D0%B8%D0%B3%D1%80%D1%8B_1992" TargetMode="External"/><Relationship Id="rId5" Type="http://schemas.openxmlformats.org/officeDocument/2006/relationships/hyperlink" Target="http://ru.wikipedia.org/wiki/%D0%91%D0%B0%D1%80%D1%81%D0%B5%D0%BB%D0%BE%D0%BD%D0%B0" TargetMode="External"/><Relationship Id="rId4" Type="http://schemas.openxmlformats.org/officeDocument/2006/relationships/hyperlink" Target="http://ru.wikipedia.org/wiki/%D0%9B%D0%B5%D1%82%D0%BD%D0%B8%D0%B5_%D0%9E%D0%BB%D0%B8%D0%BC%D0%BF%D0%B8%D0%B9%D1%81%D0%BA%D0%B8%D0%B5_%D0%B8%D0%B3%D1%80%D1%8B_199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0%D0%B8%D1%81%D0%B0_%D0%9B%D0%B0%D1%82%D1%8B%D0%BD%D0%B8%D0%BD%D0%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wikipedia.org/wiki/%D0%91%D0%BE%D1%80%D0%B8%D1%81_%D0%A8%D0%B0%D1%85%D0%BB%D0%B8%D0%BD" TargetMode="External"/><Relationship Id="rId4" Type="http://schemas.openxmlformats.org/officeDocument/2006/relationships/hyperlink" Target="http://ru.wikipedia.org/wiki/%D0%90%D0%BD%D0%B4%D1%80%D0%B8%D0%B0%D0%BD%D0%BE%D0%B2,_%D0%9D%D0%B8%D0%BA%D0%BE%D0%BB%D0%B0%D0%B9_%D0%95%D1%84%D0%B8%D0%BC%D0%BE%D0%B2%D0%B8%D1%87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hyperlink" Target="http://www.peoples.ru/sport/skating/skoblikova/skoblikova_s1.jpg" TargetMode="External"/><Relationship Id="rId3" Type="http://schemas.openxmlformats.org/officeDocument/2006/relationships/hyperlink" Target="http://www.visualrian.ru/storage/PreviewWM/0057/24/5724.jpg" TargetMode="External"/><Relationship Id="rId7" Type="http://schemas.openxmlformats.org/officeDocument/2006/relationships/hyperlink" Target="http://www.7tv.ru/files/images/2008/07/09/free_5976.jpg" TargetMode="External"/><Relationship Id="rId12" Type="http://schemas.openxmlformats.org/officeDocument/2006/relationships/image" Target="../media/image15.jpeg"/><Relationship Id="rId2" Type="http://schemas.openxmlformats.org/officeDocument/2006/relationships/image" Target="../media/image1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hyperlink" Target="http://www.visualrian.ru/storage/PreviewWM/0384/09/038409.jpg" TargetMode="External"/><Relationship Id="rId5" Type="http://schemas.openxmlformats.org/officeDocument/2006/relationships/hyperlink" Target="http://pics.livejournal.com/leginand/pic/0006hka6" TargetMode="External"/><Relationship Id="rId15" Type="http://schemas.openxmlformats.org/officeDocument/2006/relationships/hyperlink" Target="http://newsimg.bbc.co.uk/media/images/41277000/jpg/_41277588_skoblikova203.jpg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hyperlink" Target="http://www.peoples.ru/sport/skating/skoblikova/skoblikova_s2.jpg" TargetMode="External"/><Relationship Id="rId1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dia1.picsearch.com/is?JwlQIiwOOwGlc-kL1Ks2at0cKA2eymOZGpPd0Lc9aUE" TargetMode="Externa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hyperlink" Target="http://www.newizv.ru/images/photos/other/20060201222309_8-BORZOV2.jpg" TargetMode="External"/><Relationship Id="rId18" Type="http://schemas.openxmlformats.org/officeDocument/2006/relationships/image" Target="../media/image29.jpeg"/><Relationship Id="rId26" Type="http://schemas.openxmlformats.org/officeDocument/2006/relationships/image" Target="../media/image33.jpeg"/><Relationship Id="rId3" Type="http://schemas.openxmlformats.org/officeDocument/2006/relationships/hyperlink" Target="http://www.charter97.org/ftpphoto/20080613-3_sport.jpg" TargetMode="External"/><Relationship Id="rId21" Type="http://schemas.openxmlformats.org/officeDocument/2006/relationships/hyperlink" Target="http://forum.steelfactor.ru/uploads/post-1-1051673686_thumb.jpg" TargetMode="External"/><Relationship Id="rId34" Type="http://schemas.openxmlformats.org/officeDocument/2006/relationships/image" Target="../media/image37.jpeg"/><Relationship Id="rId7" Type="http://schemas.openxmlformats.org/officeDocument/2006/relationships/hyperlink" Target="http://upload.wikimedia.org/wikipedia/ru/4/48/%D0%AE%D1%80%D0%B8%D0%B9_%D0%92%D0%BB%D0%B0%D1%81%D0%BE%D0%B2_(%D0%A7%D0%9C_1962).jpg" TargetMode="External"/><Relationship Id="rId12" Type="http://schemas.openxmlformats.org/officeDocument/2006/relationships/image" Target="../media/image26.jpeg"/><Relationship Id="rId17" Type="http://schemas.openxmlformats.org/officeDocument/2006/relationships/hyperlink" Target="http://media2.picsearch.com/is?5vy60rdPBCcAywVRX3PflD9HMmlYV9Opp-z_ww41ZQA" TargetMode="External"/><Relationship Id="rId25" Type="http://schemas.openxmlformats.org/officeDocument/2006/relationships/hyperlink" Target="http://www.kleo.ru/items/bomond/masterkova1.jpg" TargetMode="External"/><Relationship Id="rId33" Type="http://schemas.openxmlformats.org/officeDocument/2006/relationships/hyperlink" Target="http://www.sochi-news.ru/files/2006/07_02_17_03.jpg" TargetMode="External"/><Relationship Id="rId38" Type="http://schemas.openxmlformats.org/officeDocument/2006/relationships/image" Target="../media/image39.jpeg"/><Relationship Id="rId2" Type="http://schemas.openxmlformats.org/officeDocument/2006/relationships/image" Target="../media/image1.png"/><Relationship Id="rId16" Type="http://schemas.openxmlformats.org/officeDocument/2006/relationships/image" Target="../media/image28.jpeg"/><Relationship Id="rId20" Type="http://schemas.openxmlformats.org/officeDocument/2006/relationships/image" Target="../media/image30.jpeg"/><Relationship Id="rId29" Type="http://schemas.openxmlformats.org/officeDocument/2006/relationships/hyperlink" Target="http://img1.liveinternet.ru/images/attach/b/0/847/847822_pahomova_gorschkov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hyperlink" Target="http://www.knockoutboxing.ru/papenchenko.jpg" TargetMode="External"/><Relationship Id="rId24" Type="http://schemas.openxmlformats.org/officeDocument/2006/relationships/image" Target="../media/image32.jpeg"/><Relationship Id="rId32" Type="http://schemas.openxmlformats.org/officeDocument/2006/relationships/image" Target="../media/image36.jpeg"/><Relationship Id="rId37" Type="http://schemas.openxmlformats.org/officeDocument/2006/relationships/hyperlink" Target="http://www.land-in.ru/UserFiles_earth/Lazutina.jpeg" TargetMode="External"/><Relationship Id="rId5" Type="http://schemas.openxmlformats.org/officeDocument/2006/relationships/hyperlink" Target="http://sportlegend.kulichki.net/athletics/kuc.jpg" TargetMode="External"/><Relationship Id="rId15" Type="http://schemas.openxmlformats.org/officeDocument/2006/relationships/hyperlink" Target="http://newsimg.bbc.co.uk/media/images/39921000/jpg/_39921298_andrianov270.jpg" TargetMode="External"/><Relationship Id="rId23" Type="http://schemas.openxmlformats.org/officeDocument/2006/relationships/hyperlink" Target="http://www.ozerki.ru/PicNews/swimming/prilukov06.jpg" TargetMode="External"/><Relationship Id="rId28" Type="http://schemas.openxmlformats.org/officeDocument/2006/relationships/image" Target="../media/image34.jpeg"/><Relationship Id="rId36" Type="http://schemas.openxmlformats.org/officeDocument/2006/relationships/image" Target="../media/image38.jpeg"/><Relationship Id="rId10" Type="http://schemas.openxmlformats.org/officeDocument/2006/relationships/image" Target="../media/image25.jpeg"/><Relationship Id="rId19" Type="http://schemas.openxmlformats.org/officeDocument/2006/relationships/hyperlink" Target="http://fakty.by.ru/fakty/olymp/shablon_clip_image014.jpg" TargetMode="External"/><Relationship Id="rId31" Type="http://schemas.openxmlformats.org/officeDocument/2006/relationships/hyperlink" Target="http://pda.rian.ru/images/6064/78/60647889.jpg" TargetMode="External"/><Relationship Id="rId4" Type="http://schemas.openxmlformats.org/officeDocument/2006/relationships/image" Target="../media/image22.jpeg"/><Relationship Id="rId9" Type="http://schemas.openxmlformats.org/officeDocument/2006/relationships/hyperlink" Target="http://www.motorfoto.ru/0/4/92/49224p.jpg" TargetMode="External"/><Relationship Id="rId14" Type="http://schemas.openxmlformats.org/officeDocument/2006/relationships/image" Target="../media/image27.jpeg"/><Relationship Id="rId22" Type="http://schemas.openxmlformats.org/officeDocument/2006/relationships/image" Target="../media/image31.jpeg"/><Relationship Id="rId27" Type="http://schemas.openxmlformats.org/officeDocument/2006/relationships/hyperlink" Target="http://icompas.ru/img/compas/2007-11-13/ricco_gross/11949514822021570187.jpg" TargetMode="External"/><Relationship Id="rId30" Type="http://schemas.openxmlformats.org/officeDocument/2006/relationships/image" Target="../media/image35.jpeg"/><Relationship Id="rId35" Type="http://schemas.openxmlformats.org/officeDocument/2006/relationships/hyperlink" Target="http://www.istranet.ru/files/news/2891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ld.altstu.ru/russian/students/personal/22tvv/panin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.ru/%D0%A0%D0%BE%D1%81%D1%81%D0%B8%D1%8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nci.ru/w/index.php?title=%D0%90%D0%BB%D0%B5%D0%BA%D1%81%D0%B0%D0%BD%D0%B4%D1%80_%D0%92%D1%8B%D1%88%D0%BD%D0%B5%D0%B3%D1%80%D0%B0%D0%B4%D1%81%D0%BA%D0%B8%D0%B9&amp;action=edit&amp;redlink=1" TargetMode="External"/><Relationship Id="rId4" Type="http://schemas.openxmlformats.org/officeDocument/2006/relationships/hyperlink" Target="http://www.enci.ru/%D0%A1%D1%82%D0%BE%D0%BA%D0%B3%D0%BE%D0%BB%D1%8C%D0%B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.ru/%D0%93%D0%B5%D1%80%D0%BC%D0%B0%D0%BD%D0%B8%D1%8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E%D0%BB%D0%B8%D0%BC%D0%BF%D0%B8%D0%B9%D1%81%D0%BA%D0%B8%D0%B9_%D0%BA%D0%BE%D0%BC%D0%B8%D1%82%D0%B5%D1%82_%D0%A1%D0%A1%D0%A1%D0%A0&amp;action=edit&amp;redlink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/index.php?title=%D0%9A%D0%BE%D0%BD%D1%81%D1%82%D0%B0%D0%BD%D1%82%D0%B8%D0%BD_%D0%90%D0%BD%D0%B4%D1%80%D0%B8%D0%B0%D0%BD%D0%BE%D0%B2&amp;action=edit&amp;redlink=1" TargetMode="External"/><Relationship Id="rId5" Type="http://schemas.openxmlformats.org/officeDocument/2006/relationships/hyperlink" Target="http://ru.wikipedia.org/wiki/%D0%9C%D0%B5%D0%B6%D0%B4%D1%83%D0%BD%D0%B0%D1%80%D0%BE%D0%B4%D0%BD%D1%8B%D0%B9_%D0%9E%D0%BB%D0%B8%D0%BC%D0%BF%D0%B8%D0%B9%D1%81%D0%BA%D0%B8%D0%B9_%D0%BA%D0%BE%D0%BC%D0%B8%D1%82%D0%B5%D1%82" TargetMode="External"/><Relationship Id="rId4" Type="http://schemas.openxmlformats.org/officeDocument/2006/relationships/hyperlink" Target="http://ru.wikipedia.org/wiki/%D0%A1%D0%BF%D0%B8%D1%81%D0%BE%D0%BA_%D1%81%D0%B5%D1%81%D1%81%D0%B8%D0%B9_%D0%9C%D0%B5%D0%B6%D0%B4%D1%83%D0%BD%D0%B0%D1%80%D0%BE%D0%B4%D0%BD%D0%BE%D0%B3%D0%BE_%D0%BE%D0%BB%D0%B8%D0%BC%D0%BF%D0%B8%D0%B9%D1%81%D0%BA%D0%BE%D0%B3%D0%BE_%D0%BA%D0%BE%D0%BC%D0%B8%D1%82%D0%B5%D1%82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1"/>
            <a:ext cx="9144064" cy="2071701"/>
          </a:xfrm>
        </p:spPr>
        <p:txBody>
          <a:bodyPr>
            <a:normAutofit/>
          </a:bodyPr>
          <a:lstStyle/>
          <a:p>
            <a:pPr algn="l"/>
            <a:r>
              <a:rPr lang="ru-RU" sz="5400" b="1" i="1" dirty="0" smtClean="0"/>
              <a:t>«Олимпийский спорт </a:t>
            </a:r>
            <a:br>
              <a:rPr lang="ru-RU" sz="5400" b="1" i="1" dirty="0" smtClean="0"/>
            </a:br>
            <a:r>
              <a:rPr lang="ru-RU" sz="5400" b="1" i="1" dirty="0" smtClean="0"/>
              <a:t>        в России»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857760"/>
            <a:ext cx="4071966" cy="18573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Создала презентацию:</a:t>
            </a:r>
          </a:p>
          <a:p>
            <a:r>
              <a:rPr lang="ru-RU" dirty="0" smtClean="0"/>
              <a:t>ученица 9 </a:t>
            </a:r>
            <a:r>
              <a:rPr lang="ru-RU" dirty="0" smtClean="0"/>
              <a:t>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МОУ Рязанцевской СШ </a:t>
            </a:r>
            <a:endParaRPr lang="ru-RU" dirty="0" smtClean="0"/>
          </a:p>
          <a:p>
            <a:r>
              <a:rPr lang="ru-RU" dirty="0" smtClean="0"/>
              <a:t>Моисеева Ирина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9001188" cy="2214577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990000"/>
                </a:solidFill>
                <a:latin typeface="Calibri" pitchFamily="34" charset="0"/>
              </a:rPr>
              <a:t>Хельсинки, 1952 год, </a:t>
            </a:r>
            <a:br>
              <a:rPr lang="ru-RU" b="1" dirty="0" smtClean="0">
                <a:solidFill>
                  <a:srgbClr val="990000"/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rgbClr val="990000"/>
                </a:solidFill>
                <a:latin typeface="Calibri" pitchFamily="34" charset="0"/>
              </a:rPr>
              <a:t>XV </a:t>
            </a:r>
            <a:r>
              <a:rPr lang="ru-RU" b="1" dirty="0" smtClean="0">
                <a:solidFill>
                  <a:srgbClr val="990000"/>
                </a:solidFill>
                <a:latin typeface="Calibri" pitchFamily="34" charset="0"/>
              </a:rPr>
              <a:t>Олимпийские игры</a:t>
            </a:r>
            <a:br>
              <a:rPr lang="ru-RU" b="1" dirty="0" smtClean="0">
                <a:solidFill>
                  <a:srgbClr val="990000"/>
                </a:solidFill>
                <a:latin typeface="Calibri" pitchFamily="34" charset="0"/>
              </a:rPr>
            </a:br>
            <a:endParaRPr lang="ru-RU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357694"/>
            <a:ext cx="8786874" cy="264320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000" dirty="0" smtClean="0">
                <a:latin typeface="Georgia" pitchFamily="18" charset="0"/>
              </a:rPr>
              <a:t>	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Это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были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рекордные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по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количеству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спортсменов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Игры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- 5429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из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69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стран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Впервые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после долгого перерыва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приняла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участие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команда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СССР (295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спортсменов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из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10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союзных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республик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, ошеломляющий успех которой ознаменовал новый этап в истории Олимпийских игр. Советские спортсмены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выступили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по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всей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программе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кроме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хоккея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на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траве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Завоевали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71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медаль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(22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золотых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, 30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серебряных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и 19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бронзовых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) и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разделили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первое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место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в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неофициальном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командном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подсчете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с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командой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США.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Первой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советской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олимпийской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чемпионкой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стала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Н.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Ромашкова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Пономарева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),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выступавшая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в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соревнованиях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по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метанию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диска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Отлично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выступили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отечественные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гимнасты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гребцы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стрелки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штангисты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и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борцы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</a:p>
          <a:p>
            <a:pPr algn="l"/>
            <a:endParaRPr lang="ru-RU" sz="2000" b="1" dirty="0"/>
          </a:p>
        </p:txBody>
      </p:sp>
      <p:pic>
        <p:nvPicPr>
          <p:cNvPr id="6" name="Picture 747" descr="i?id=30835515&amp;tov=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1928802"/>
            <a:ext cx="1285884" cy="2247712"/>
          </a:xfrm>
          <a:prstGeom prst="rect">
            <a:avLst/>
          </a:prstGeom>
          <a:noFill/>
        </p:spPr>
      </p:pic>
      <p:pic>
        <p:nvPicPr>
          <p:cNvPr id="7" name="Picture 749" descr="inde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714488"/>
            <a:ext cx="2071702" cy="2636338"/>
          </a:xfrm>
          <a:prstGeom prst="rect">
            <a:avLst/>
          </a:prstGeom>
          <a:noFill/>
        </p:spPr>
      </p:pic>
      <p:pic>
        <p:nvPicPr>
          <p:cNvPr id="8" name="Picture 745" descr="i?id=49455156&amp;tov=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214290"/>
            <a:ext cx="151878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9001156" cy="2214577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Georgia" pitchFamily="18" charset="0"/>
              </a:rPr>
              <a:t>	По предложению СССР с 1973 года вновь стали</a:t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созываться олимпийские конгрессы (1930-1972), были сохранены церемонии исполнения государственных гимнов и подъёма национальных флагов при награждении победителей Олимпийских игр.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00570"/>
            <a:ext cx="8786842" cy="235743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rgbClr val="800000"/>
                </a:solidFill>
                <a:latin typeface="Georgia" pitchFamily="18" charset="0"/>
              </a:rPr>
              <a:t>	 </a:t>
            </a:r>
            <a:r>
              <a:rPr lang="ru-RU" sz="3400" b="1" dirty="0" smtClean="0">
                <a:solidFill>
                  <a:schemeClr val="tx1"/>
                </a:solidFill>
                <a:latin typeface="Calibri" pitchFamily="34" charset="0"/>
              </a:rPr>
              <a:t>Свидетельством признания мировой общественностью</a:t>
            </a:r>
          </a:p>
          <a:p>
            <a:pPr algn="l"/>
            <a:r>
              <a:rPr lang="ru-RU" sz="3400" b="1" dirty="0" smtClean="0">
                <a:solidFill>
                  <a:schemeClr val="tx1"/>
                </a:solidFill>
                <a:latin typeface="Calibri" pitchFamily="34" charset="0"/>
              </a:rPr>
              <a:t>высокого авторитета нашей страны в период с 1952 по 1974 </a:t>
            </a:r>
          </a:p>
          <a:p>
            <a:pPr algn="l"/>
            <a:r>
              <a:rPr lang="ru-RU" sz="3400" b="1" dirty="0" smtClean="0">
                <a:solidFill>
                  <a:schemeClr val="tx1"/>
                </a:solidFill>
                <a:latin typeface="Calibri" pitchFamily="34" charset="0"/>
              </a:rPr>
              <a:t>год, огромного вклада спортивных организаций и </a:t>
            </a:r>
          </a:p>
          <a:p>
            <a:pPr algn="l"/>
            <a:r>
              <a:rPr lang="ru-RU" sz="3400" b="1" dirty="0" smtClean="0">
                <a:solidFill>
                  <a:schemeClr val="tx1"/>
                </a:solidFill>
                <a:latin typeface="Calibri" pitchFamily="34" charset="0"/>
              </a:rPr>
              <a:t>спортсменов в дело развития спортивного и олимпийского </a:t>
            </a:r>
          </a:p>
          <a:p>
            <a:pPr algn="l"/>
            <a:r>
              <a:rPr lang="ru-RU" sz="3400" b="1" dirty="0" smtClean="0">
                <a:solidFill>
                  <a:schemeClr val="tx1"/>
                </a:solidFill>
                <a:latin typeface="Calibri" pitchFamily="34" charset="0"/>
              </a:rPr>
              <a:t>движения стал знаменательный факт – организация и </a:t>
            </a:r>
          </a:p>
          <a:p>
            <a:pPr algn="l"/>
            <a:r>
              <a:rPr lang="ru-RU" sz="3400" b="1" dirty="0" smtClean="0">
                <a:solidFill>
                  <a:schemeClr val="tx1"/>
                </a:solidFill>
                <a:latin typeface="Calibri" pitchFamily="34" charset="0"/>
              </a:rPr>
              <a:t>проведение </a:t>
            </a:r>
            <a:r>
              <a:rPr lang="en-US" sz="3400" b="1" dirty="0" smtClean="0">
                <a:solidFill>
                  <a:schemeClr val="tx1"/>
                </a:solidFill>
                <a:latin typeface="Calibri" pitchFamily="34" charset="0"/>
              </a:rPr>
              <a:t>XXII</a:t>
            </a:r>
            <a:r>
              <a:rPr lang="ru-RU" sz="3400" b="1" dirty="0" smtClean="0">
                <a:solidFill>
                  <a:schemeClr val="tx1"/>
                </a:solidFill>
                <a:latin typeface="Calibri" pitchFamily="34" charset="0"/>
              </a:rPr>
              <a:t> Олимпийских игр в Москве в 1980 году.</a:t>
            </a:r>
            <a:endParaRPr lang="ru-RU" sz="34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715148"/>
          </a:xfrm>
        </p:spPr>
        <p:txBody>
          <a:bodyPr>
            <a:normAutofit lnSpcReduction="10000"/>
          </a:bodyPr>
          <a:lstStyle/>
          <a:p>
            <a:r>
              <a:rPr lang="ru-RU" sz="3500" b="1" dirty="0" smtClean="0">
                <a:solidFill>
                  <a:schemeClr val="tx1"/>
                </a:solidFill>
              </a:rPr>
              <a:t>В СССР прошли одни Олимпийские игры —</a:t>
            </a:r>
            <a:r>
              <a:rPr lang="ru-RU" sz="3500" b="1" dirty="0" smtClean="0"/>
              <a:t> </a:t>
            </a:r>
            <a:r>
              <a:rPr lang="ru-RU" sz="3500" b="1" u="sng" dirty="0" smtClean="0">
                <a:hlinkClick r:id="rId3" tooltip="Летние Олимпийские игры 1980"/>
              </a:rPr>
              <a:t>XXII Летняя Олимпиада</a:t>
            </a:r>
            <a:r>
              <a:rPr lang="ru-RU" sz="3500" b="1" dirty="0" smtClean="0"/>
              <a:t> </a:t>
            </a:r>
            <a:r>
              <a:rPr lang="ru-RU" sz="3500" b="1" dirty="0" smtClean="0">
                <a:solidFill>
                  <a:schemeClr val="tx1"/>
                </a:solidFill>
              </a:rPr>
              <a:t>в</a:t>
            </a:r>
            <a:r>
              <a:rPr lang="ru-RU" sz="3500" b="1" dirty="0" smtClean="0"/>
              <a:t> </a:t>
            </a:r>
            <a:r>
              <a:rPr lang="ru-RU" sz="3500" b="1" u="sng" dirty="0" smtClean="0">
                <a:hlinkClick r:id="rId4" tooltip="Москва"/>
              </a:rPr>
              <a:t>Москве</a:t>
            </a:r>
            <a:r>
              <a:rPr lang="ru-RU" sz="3500" b="1" dirty="0" smtClean="0"/>
              <a:t> </a:t>
            </a:r>
            <a:r>
              <a:rPr lang="ru-RU" sz="3500" b="1" dirty="0" smtClean="0">
                <a:solidFill>
                  <a:schemeClr val="tx1"/>
                </a:solidFill>
              </a:rPr>
              <a:t>в 1980 году, после неудачной заявки на </a:t>
            </a:r>
            <a:r>
              <a:rPr lang="ru-RU" sz="3500" b="1" u="sng" dirty="0" smtClean="0">
                <a:hlinkClick r:id="rId5" tooltip="Летние Олимпийские игры 1976"/>
              </a:rPr>
              <a:t>летние Игры 1976 года</a:t>
            </a:r>
            <a:r>
              <a:rPr lang="ru-RU" sz="3500" b="1" dirty="0" smtClean="0">
                <a:solidFill>
                  <a:schemeClr val="tx1"/>
                </a:solidFill>
              </a:rPr>
              <a:t>. </a:t>
            </a: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Ряд соревнований Олимпиады-1980 проводились </a:t>
            </a:r>
            <a:r>
              <a:rPr lang="ru-RU" sz="4000" b="1" dirty="0" smtClean="0"/>
              <a:t>в </a:t>
            </a:r>
            <a:r>
              <a:rPr lang="ru-RU" sz="4000" b="1" u="sng" dirty="0" smtClean="0">
                <a:hlinkClick r:id="rId6" tooltip="Ленинград"/>
              </a:rPr>
              <a:t>Ленинграде</a:t>
            </a:r>
            <a:r>
              <a:rPr lang="ru-RU" sz="4000" b="1" dirty="0" smtClean="0"/>
              <a:t>, </a:t>
            </a:r>
            <a:r>
              <a:rPr lang="ru-RU" sz="4000" b="1" u="sng" dirty="0" smtClean="0">
                <a:hlinkClick r:id="rId7" tooltip="Киев"/>
              </a:rPr>
              <a:t>Киеве</a:t>
            </a:r>
            <a:r>
              <a:rPr lang="ru-RU" sz="4000" b="1" dirty="0" smtClean="0"/>
              <a:t>, </a:t>
            </a:r>
            <a:r>
              <a:rPr lang="ru-RU" sz="4000" b="1" u="sng" dirty="0" smtClean="0">
                <a:hlinkClick r:id="rId8" tooltip="Минск"/>
              </a:rPr>
              <a:t>Минске</a:t>
            </a:r>
            <a:r>
              <a:rPr lang="ru-RU" sz="4000" b="1" dirty="0" smtClean="0"/>
              <a:t>, </a:t>
            </a:r>
            <a:r>
              <a:rPr lang="ru-RU" sz="4000" b="1" u="sng" dirty="0" smtClean="0">
                <a:hlinkClick r:id="rId9" tooltip="Таллин"/>
              </a:rPr>
              <a:t>Талине</a:t>
            </a:r>
            <a:r>
              <a:rPr lang="ru-RU" sz="4000" b="1" dirty="0" smtClean="0"/>
              <a:t>, </a:t>
            </a:r>
            <a:r>
              <a:rPr lang="ru-RU" sz="4000" b="1" u="sng" dirty="0" smtClean="0">
                <a:hlinkClick r:id="rId10" tooltip="Мытищи"/>
              </a:rPr>
              <a:t>Мытищах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5" descr="0_26a9d_a46e888a_XL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42976" y="1785926"/>
            <a:ext cx="1504452" cy="2326472"/>
          </a:xfrm>
          <a:prstGeom prst="rect">
            <a:avLst/>
          </a:prstGeom>
        </p:spPr>
      </p:pic>
      <p:pic>
        <p:nvPicPr>
          <p:cNvPr id="6" name="Содержимое 4" descr="15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929454" y="2071678"/>
            <a:ext cx="1789952" cy="1789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СССР на Олимпийских играх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697427"/>
          </a:xfrm>
        </p:spPr>
        <p:txBody>
          <a:bodyPr>
            <a:normAutofit/>
          </a:bodyPr>
          <a:lstStyle/>
          <a:p>
            <a:r>
              <a:rPr lang="ru-RU" b="1" dirty="0" smtClean="0"/>
              <a:t>Участие в летних Олимпийских играх</a:t>
            </a:r>
            <a:endParaRPr lang="ru-RU" dirty="0" smtClean="0"/>
          </a:p>
          <a:p>
            <a:r>
              <a:rPr lang="ru-RU" u="sng" dirty="0" smtClean="0">
                <a:hlinkClick r:id="rId3" tooltip="СССР на летних Олимпийских играх 1952"/>
              </a:rPr>
              <a:t>1952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4" tooltip="СССР на летних Олимпийских играх 1956"/>
              </a:rPr>
              <a:t>1956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5" tooltip="СССР на летних Олимпийских играх 1960"/>
              </a:rPr>
              <a:t>1960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6" tooltip="СССР на летних Олимпийских играх 1964"/>
              </a:rPr>
              <a:t>1964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7" tooltip="СССР на летних Олимпийских играх 1968"/>
              </a:rPr>
              <a:t>1968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8" tooltip="СССР на летних Олимпийских играх 1972"/>
              </a:rPr>
              <a:t>1972</a:t>
            </a:r>
            <a:r>
              <a:rPr lang="ru-RU" dirty="0" smtClean="0"/>
              <a:t>  •</a:t>
            </a:r>
            <a:r>
              <a:rPr lang="ru-RU" u="sng" dirty="0" smtClean="0">
                <a:hlinkClick r:id="rId9" tooltip="СССР на летних Олимпийских играх 1976"/>
              </a:rPr>
              <a:t>1976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10" tooltip="СССР на летних Олимпийских играх 1980"/>
              </a:rPr>
              <a:t>1980</a:t>
            </a:r>
            <a:r>
              <a:rPr lang="ru-RU" dirty="0" smtClean="0"/>
              <a:t>  • 1984  • </a:t>
            </a:r>
            <a:r>
              <a:rPr lang="ru-RU" u="sng" dirty="0" smtClean="0">
                <a:hlinkClick r:id="rId11" tooltip="СССР на летних Олимпийских играх 1988"/>
              </a:rPr>
              <a:t>1988</a:t>
            </a:r>
            <a:r>
              <a:rPr lang="ru-RU" u="sng" dirty="0" smtClean="0"/>
              <a:t> </a:t>
            </a:r>
          </a:p>
          <a:p>
            <a:endParaRPr lang="ru-RU" dirty="0" smtClean="0"/>
          </a:p>
          <a:p>
            <a:r>
              <a:rPr lang="ru-RU" b="1" dirty="0" smtClean="0"/>
              <a:t>Участие в зимних Олимпийских играх</a:t>
            </a:r>
            <a:endParaRPr lang="ru-RU" dirty="0" smtClean="0"/>
          </a:p>
          <a:p>
            <a:r>
              <a:rPr lang="ru-RU" u="sng" dirty="0" smtClean="0">
                <a:hlinkClick r:id="rId12" tooltip="СССР на зимних Олимпийских играх 1956"/>
              </a:rPr>
              <a:t>1956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13" tooltip="СССР на зимних Олимпийских играх 1960"/>
              </a:rPr>
              <a:t>1960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14" tooltip="СССР на зимних Олимпийских играх 1964"/>
              </a:rPr>
              <a:t>1964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15" tooltip="СССР на зимних Олимпийских играх 1968"/>
              </a:rPr>
              <a:t>1968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16" tooltip="СССР на зимних Олимпийских играх 1972"/>
              </a:rPr>
              <a:t>1972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17" tooltip="СССР на зимних Олимпийских играх 1976"/>
              </a:rPr>
              <a:t>1976</a:t>
            </a:r>
            <a:r>
              <a:rPr lang="ru-RU" dirty="0" smtClean="0"/>
              <a:t>  •</a:t>
            </a:r>
            <a:r>
              <a:rPr lang="ru-RU" u="sng" dirty="0" smtClean="0">
                <a:hlinkClick r:id="rId18" tooltip="СССР на зимних Олимпийских играх 1980"/>
              </a:rPr>
              <a:t>1980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19" tooltip="СССР на зимних Олимпийских играх 1984"/>
              </a:rPr>
              <a:t>1984</a:t>
            </a:r>
            <a:r>
              <a:rPr lang="ru-RU" dirty="0" smtClean="0"/>
              <a:t>  • </a:t>
            </a:r>
            <a:r>
              <a:rPr lang="ru-RU" u="sng" dirty="0" smtClean="0">
                <a:hlinkClick r:id="rId20" tooltip="СССР на зимних Олимпийских играх 1988"/>
              </a:rPr>
              <a:t>1988</a:t>
            </a:r>
            <a:endParaRPr lang="ru-RU" dirty="0" smtClean="0"/>
          </a:p>
          <a:p>
            <a:pPr lvl="0"/>
            <a:r>
              <a:rPr lang="ru-RU" dirty="0" smtClean="0"/>
              <a:t> </a:t>
            </a:r>
            <a:r>
              <a:rPr lang="ru-RU" u="sng" dirty="0" smtClean="0">
                <a:hlinkClick r:id="rId21" tooltip="Объединённая команда"/>
              </a:rPr>
              <a:t>Объединённая команда</a:t>
            </a:r>
            <a:r>
              <a:rPr lang="ru-RU" dirty="0" smtClean="0"/>
              <a:t> (</a:t>
            </a:r>
            <a:r>
              <a:rPr lang="ru-RU" u="sng" dirty="0" smtClean="0"/>
              <a:t>1992 </a:t>
            </a:r>
            <a:r>
              <a:rPr lang="ru-RU" dirty="0" smtClean="0"/>
              <a:t>-</a:t>
            </a:r>
            <a:r>
              <a:rPr lang="ru-RU" u="sng" dirty="0" smtClean="0">
                <a:hlinkClick r:id="rId22" tooltip="Объединённая команда на летних Олимпийских играх 1992"/>
              </a:rPr>
              <a:t>1992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pic>
        <p:nvPicPr>
          <p:cNvPr id="5" name="Picture 6" descr="C:\Users\USER\Desktop\52086577_1980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4786322"/>
            <a:ext cx="1285884" cy="2222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8643998" cy="6786610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Олимпийский комитет СССР прекратил существование 12 марта 1992 года вслед за</a:t>
            </a:r>
            <a:r>
              <a:rPr lang="ru-RU" sz="4000" b="1" dirty="0" smtClean="0"/>
              <a:t> </a:t>
            </a:r>
            <a:r>
              <a:rPr lang="ru-RU" sz="4000" b="1" u="sng" dirty="0" smtClean="0">
                <a:hlinkClick r:id="rId3" tooltip="Распад СССР"/>
              </a:rPr>
              <a:t>распадом СССР</a:t>
            </a:r>
            <a:r>
              <a:rPr lang="ru-RU" sz="4000" b="1" dirty="0" smtClean="0"/>
              <a:t> </a:t>
            </a:r>
            <a:r>
              <a:rPr lang="ru-RU" sz="4000" b="1" dirty="0" smtClean="0">
                <a:solidFill>
                  <a:schemeClr val="tx1"/>
                </a:solidFill>
              </a:rPr>
              <a:t>в декабре 1991 года. </a:t>
            </a: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3500" b="1" dirty="0" smtClean="0">
                <a:solidFill>
                  <a:schemeClr val="tx1"/>
                </a:solidFill>
              </a:rPr>
              <a:t>В 1992 году спортсмены бывшего СССР участвовали в</a:t>
            </a:r>
            <a:r>
              <a:rPr lang="ru-RU" sz="3500" b="1" dirty="0" smtClean="0"/>
              <a:t> </a:t>
            </a:r>
            <a:r>
              <a:rPr lang="ru-RU" sz="3500" b="1" u="sng" dirty="0" smtClean="0">
                <a:hlinkClick r:id="rId4" tooltip="Летние Олимпийские игры 1992"/>
              </a:rPr>
              <a:t>Летней Олимпиаде-1992</a:t>
            </a:r>
            <a:r>
              <a:rPr lang="ru-RU" sz="3500" b="1" dirty="0" smtClean="0"/>
              <a:t> </a:t>
            </a:r>
            <a:r>
              <a:rPr lang="ru-RU" sz="3500" b="1" dirty="0" smtClean="0">
                <a:solidFill>
                  <a:schemeClr val="tx1"/>
                </a:solidFill>
              </a:rPr>
              <a:t>в</a:t>
            </a:r>
            <a:r>
              <a:rPr lang="ru-RU" sz="3500" b="1" dirty="0" smtClean="0"/>
              <a:t> </a:t>
            </a:r>
            <a:r>
              <a:rPr lang="ru-RU" sz="3500" b="1" u="sng" dirty="0" smtClean="0">
                <a:hlinkClick r:id="rId5" tooltip="Барселона"/>
              </a:rPr>
              <a:t>Барселоне</a:t>
            </a:r>
            <a:r>
              <a:rPr lang="ru-RU" sz="3500" b="1" dirty="0" smtClean="0"/>
              <a:t> </a:t>
            </a:r>
            <a:r>
              <a:rPr lang="ru-RU" sz="3500" b="1" dirty="0" smtClean="0">
                <a:solidFill>
                  <a:schemeClr val="tx1"/>
                </a:solidFill>
              </a:rPr>
              <a:t>и</a:t>
            </a:r>
            <a:r>
              <a:rPr lang="ru-RU" sz="3500" b="1" dirty="0" smtClean="0"/>
              <a:t> </a:t>
            </a:r>
            <a:r>
              <a:rPr lang="ru-RU" sz="3500" b="1" u="sng" dirty="0" smtClean="0">
                <a:hlinkClick r:id="rId6" tooltip="Зимние Олимпийские игры 1992"/>
              </a:rPr>
              <a:t>Зимней Олимпиаде-1992</a:t>
            </a:r>
            <a:r>
              <a:rPr lang="ru-RU" sz="3500" b="1" dirty="0" smtClean="0"/>
              <a:t> </a:t>
            </a:r>
            <a:r>
              <a:rPr lang="ru-RU" sz="3500" b="1" dirty="0" smtClean="0">
                <a:solidFill>
                  <a:schemeClr val="tx1"/>
                </a:solidFill>
              </a:rPr>
              <a:t>в </a:t>
            </a:r>
            <a:r>
              <a:rPr lang="ru-RU" sz="3500" b="1" u="sng" dirty="0" err="1" smtClean="0">
                <a:hlinkClick r:id="rId7" tooltip="Альбервиль"/>
              </a:rPr>
              <a:t>Альбервиле</a:t>
            </a:r>
            <a:r>
              <a:rPr lang="ru-RU" sz="3500" b="1" dirty="0" smtClean="0"/>
              <a:t> </a:t>
            </a:r>
            <a:r>
              <a:rPr lang="ru-RU" sz="3500" b="1" u="sng" dirty="0" smtClean="0">
                <a:hlinkClick r:id="rId8" tooltip="Объединённая команда"/>
              </a:rPr>
              <a:t>объединённой командой стран СНГ</a:t>
            </a:r>
            <a:r>
              <a:rPr lang="ru-RU" sz="3500" b="1" dirty="0" smtClean="0"/>
              <a:t> </a:t>
            </a:r>
            <a:r>
              <a:rPr lang="ru-RU" sz="3500" b="1" dirty="0" smtClean="0">
                <a:solidFill>
                  <a:schemeClr val="tx1"/>
                </a:solidFill>
              </a:rPr>
              <a:t>под олимпийским флагом.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643998" cy="664373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Выдающихся успехов добились на олимпийских аренах гимнасты СССР, которым принадлежат рекорды по количеству медалей среди остальных спортсменов.</a:t>
            </a:r>
          </a:p>
          <a:p>
            <a:pPr lvl="0"/>
            <a:r>
              <a:rPr lang="ru-RU" u="sng" dirty="0" smtClean="0">
                <a:hlinkClick r:id="rId3" tooltip="Лариса Латынина"/>
              </a:rPr>
              <a:t>Лариса </a:t>
            </a:r>
            <a:r>
              <a:rPr lang="ru-RU" u="sng" dirty="0" err="1" smtClean="0">
                <a:hlinkClick r:id="rId3" tooltip="Лариса Латынина"/>
              </a:rPr>
              <a:t>Латынина</a:t>
            </a:r>
            <a:r>
              <a:rPr lang="ru-RU" dirty="0" smtClean="0"/>
              <a:t> </a:t>
            </a:r>
            <a:r>
              <a:rPr lang="ru-RU" dirty="0" smtClean="0">
                <a:solidFill>
                  <a:schemeClr val="tx1"/>
                </a:solidFill>
              </a:rPr>
              <a:t>завоевала на играх 1956, 1960 по 1964 года 18 олимпийских медалей, из них девять золотых, пять серебряных и четыре бронзовых.</a:t>
            </a:r>
          </a:p>
          <a:p>
            <a:pPr lvl="0"/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u="sng" dirty="0" smtClean="0">
                <a:hlinkClick r:id="rId4" tooltip="Андрианов, Николай Ефимович"/>
              </a:rPr>
              <a:t>Николай Андрианов</a:t>
            </a:r>
            <a:r>
              <a:rPr lang="ru-RU" dirty="0" smtClean="0"/>
              <a:t> </a:t>
            </a:r>
            <a:r>
              <a:rPr lang="ru-RU" dirty="0" smtClean="0">
                <a:solidFill>
                  <a:schemeClr val="tx1"/>
                </a:solidFill>
              </a:rPr>
              <a:t>на играх 1972, 1976 и 1980 годов получил 15 медалей, в том числе семь золотых, пять серебряных и три бронзовых.</a:t>
            </a:r>
          </a:p>
          <a:p>
            <a:pPr lvl="0"/>
            <a:r>
              <a:rPr lang="ru-RU" u="sng" dirty="0" smtClean="0">
                <a:hlinkClick r:id="rId5" tooltip="Борис Шахлин"/>
              </a:rPr>
              <a:t>Борис </a:t>
            </a:r>
            <a:r>
              <a:rPr lang="ru-RU" u="sng" dirty="0" err="1" smtClean="0">
                <a:hlinkClick r:id="rId5" tooltip="Борис Шахлин"/>
              </a:rPr>
              <a:t>Шахлин</a:t>
            </a:r>
            <a:r>
              <a:rPr lang="ru-RU" dirty="0" smtClean="0"/>
              <a:t> </a:t>
            </a:r>
            <a:r>
              <a:rPr lang="ru-RU" dirty="0" smtClean="0">
                <a:solidFill>
                  <a:schemeClr val="tx1"/>
                </a:solidFill>
              </a:rPr>
              <a:t>выступавший в 1956, 1960 по 1964 годах завоевал 13 медалей: семь золотых, четыре серебряных и две бронзовых.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501122" cy="207170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Calibri" pitchFamily="34" charset="0"/>
              </a:rPr>
              <a:t>	</a:t>
            </a:r>
            <a:r>
              <a:rPr lang="ru-RU" sz="3200" b="1" kern="10" dirty="0" smtClean="0">
                <a:ln w="9525">
                  <a:round/>
                  <a:headEnd/>
                  <a:tailEnd/>
                </a:ln>
                <a:latin typeface="Calibri" pitchFamily="34" charset="0"/>
              </a:rPr>
              <a:t> </a:t>
            </a:r>
            <a:r>
              <a:rPr lang="ru-RU" sz="5400" b="1" kern="10" dirty="0" smtClean="0">
                <a:ln w="9525">
                  <a:round/>
                  <a:headEnd/>
                  <a:tailEnd/>
                </a:ln>
                <a:latin typeface="Calibri" pitchFamily="34" charset="0"/>
              </a:rPr>
              <a:t>Советские и российские олимпийцы – </a:t>
            </a:r>
            <a:r>
              <a:rPr lang="ru-RU" sz="5400" b="1" dirty="0" smtClean="0">
                <a:latin typeface="Calibri" pitchFamily="34" charset="0"/>
              </a:rPr>
              <a:t/>
            </a:r>
            <a:br>
              <a:rPr lang="ru-RU" sz="5400" b="1" dirty="0" smtClean="0">
                <a:latin typeface="Calibri" pitchFamily="34" charset="0"/>
              </a:rPr>
            </a:br>
            <a:endParaRPr lang="ru-RU" sz="54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8786842" cy="1285884"/>
          </a:xfrm>
        </p:spPr>
        <p:txBody>
          <a:bodyPr/>
          <a:lstStyle/>
          <a:p>
            <a:pPr algn="l"/>
            <a:r>
              <a:rPr lang="ru-RU" b="1" kern="10" dirty="0" smtClean="0">
                <a:ln w="9525">
                  <a:round/>
                  <a:headEnd/>
                  <a:tailEnd/>
                </a:ln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ru-RU" sz="5400" b="1" kern="10" dirty="0" smtClean="0">
                <a:ln w="9525">
                  <a:round/>
                  <a:headEnd/>
                  <a:tailEnd/>
                </a:ln>
                <a:solidFill>
                  <a:schemeClr val="tx1"/>
                </a:solidFill>
                <a:latin typeface="Calibri" pitchFamily="34" charset="0"/>
              </a:rPr>
              <a:t>герои мирового спорта</a:t>
            </a:r>
            <a:endParaRPr lang="ru-RU" sz="54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36012" cy="64801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>
                <a:solidFill>
                  <a:srgbClr val="990000"/>
                </a:solidFill>
                <a:latin typeface="Monotype Corsiva" pitchFamily="66" charset="0"/>
              </a:rPr>
              <a:t>Лариса </a:t>
            </a:r>
            <a:r>
              <a:rPr lang="ru-RU" dirty="0" err="1">
                <a:solidFill>
                  <a:srgbClr val="990000"/>
                </a:solidFill>
                <a:latin typeface="Monotype Corsiva" pitchFamily="66" charset="0"/>
              </a:rPr>
              <a:t>Латынина</a:t>
            </a:r>
            <a:endParaRPr lang="ru-RU" dirty="0">
              <a:solidFill>
                <a:srgbClr val="9900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ru-RU" dirty="0">
              <a:solidFill>
                <a:srgbClr val="9900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ru-RU" dirty="0">
              <a:solidFill>
                <a:srgbClr val="9900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ru-RU" dirty="0">
              <a:solidFill>
                <a:srgbClr val="990000"/>
              </a:solidFill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ru-RU" dirty="0">
              <a:solidFill>
                <a:srgbClr val="990000"/>
              </a:solidFill>
              <a:latin typeface="Monotype Corsiva" pitchFamily="66" charset="0"/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990000"/>
                </a:solidFill>
                <a:latin typeface="Monotype Corsiva" pitchFamily="66" charset="0"/>
              </a:rPr>
              <a:t>Лидия </a:t>
            </a:r>
            <a:r>
              <a:rPr lang="ru-RU" dirty="0">
                <a:solidFill>
                  <a:srgbClr val="990000"/>
                </a:solidFill>
                <a:latin typeface="Monotype Corsiva" pitchFamily="66" charset="0"/>
              </a:rPr>
              <a:t>Скобликова</a:t>
            </a:r>
          </a:p>
          <a:p>
            <a:pPr algn="ctr">
              <a:buFontTx/>
              <a:buNone/>
            </a:pPr>
            <a:endParaRPr lang="ru-RU" dirty="0">
              <a:solidFill>
                <a:srgbClr val="990000"/>
              </a:solidFill>
              <a:latin typeface="Monotype Corsiva" pitchFamily="66" charset="0"/>
            </a:endParaRPr>
          </a:p>
        </p:txBody>
      </p:sp>
      <p:pic>
        <p:nvPicPr>
          <p:cNvPr id="28677" name="Picture 5" descr="i?id=20244299&amp;tov=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88913"/>
            <a:ext cx="1674813" cy="2371725"/>
          </a:xfrm>
          <a:prstGeom prst="rect">
            <a:avLst/>
          </a:prstGeom>
          <a:noFill/>
        </p:spPr>
      </p:pic>
      <p:pic>
        <p:nvPicPr>
          <p:cNvPr id="28679" name="Picture 7" descr="0006hka6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714356"/>
            <a:ext cx="1336880" cy="1714512"/>
          </a:xfrm>
          <a:prstGeom prst="rect">
            <a:avLst/>
          </a:prstGeom>
          <a:noFill/>
        </p:spPr>
      </p:pic>
      <p:pic>
        <p:nvPicPr>
          <p:cNvPr id="28683" name="Picture 11" descr="i?id=48236552&amp;tov=7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57686" y="714356"/>
            <a:ext cx="2016125" cy="1646238"/>
          </a:xfrm>
          <a:prstGeom prst="rect">
            <a:avLst/>
          </a:prstGeom>
          <a:noFill/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715140" y="285728"/>
            <a:ext cx="24288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b="1" dirty="0" err="1">
                <a:latin typeface="Calibri" pitchFamily="34" charset="0"/>
              </a:rPr>
              <a:t>Им</a:t>
            </a:r>
            <a:r>
              <a:rPr lang="ru-RU" b="1" dirty="0">
                <a:latin typeface="Calibri" pitchFamily="34" charset="0"/>
              </a:rPr>
              <a:t>ела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наибольшую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коллекцию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олимпийских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медалей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за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всю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историю</a:t>
            </a:r>
            <a:r>
              <a:rPr lang="ru-RU" b="1" dirty="0">
                <a:latin typeface="Calibri" pitchFamily="34" charset="0"/>
              </a:rPr>
              <a:t>:</a:t>
            </a:r>
          </a:p>
          <a:p>
            <a:pPr algn="ctr"/>
            <a:r>
              <a:rPr lang="en-US" b="1" dirty="0">
                <a:latin typeface="Calibri" pitchFamily="34" charset="0"/>
              </a:rPr>
              <a:t> 9 </a:t>
            </a:r>
            <a:r>
              <a:rPr lang="en-US" b="1" dirty="0" err="1">
                <a:latin typeface="Calibri" pitchFamily="34" charset="0"/>
              </a:rPr>
              <a:t>золотых</a:t>
            </a:r>
            <a:r>
              <a:rPr lang="en-US" b="1" dirty="0">
                <a:latin typeface="Calibri" pitchFamily="34" charset="0"/>
              </a:rPr>
              <a:t>, 5 </a:t>
            </a:r>
            <a:r>
              <a:rPr lang="en-US" b="1" dirty="0" err="1">
                <a:latin typeface="Calibri" pitchFamily="34" charset="0"/>
              </a:rPr>
              <a:t>серебряных</a:t>
            </a:r>
            <a:r>
              <a:rPr lang="en-US" b="1" dirty="0">
                <a:latin typeface="Calibri" pitchFamily="34" charset="0"/>
              </a:rPr>
              <a:t> и 4 </a:t>
            </a:r>
            <a:r>
              <a:rPr lang="en-US" b="1" dirty="0" err="1">
                <a:latin typeface="Calibri" pitchFamily="34" charset="0"/>
              </a:rPr>
              <a:t>бронзовых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</a:rPr>
              <a:t>медали</a:t>
            </a:r>
            <a:r>
              <a:rPr lang="en-US" b="1" dirty="0">
                <a:latin typeface="Calibri" pitchFamily="34" charset="0"/>
              </a:rPr>
              <a:t>. </a:t>
            </a:r>
          </a:p>
        </p:txBody>
      </p:sp>
      <p:pic>
        <p:nvPicPr>
          <p:cNvPr id="28686" name="Picture 14" descr="i?id=22169824&amp;tov=3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00892" y="3786190"/>
            <a:ext cx="1533525" cy="2184400"/>
          </a:xfrm>
          <a:prstGeom prst="rect">
            <a:avLst/>
          </a:prstGeom>
          <a:noFill/>
        </p:spPr>
      </p:pic>
      <p:pic>
        <p:nvPicPr>
          <p:cNvPr id="28688" name="Picture 16" descr="i?id=48993910&amp;tov=2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43504" y="4436876"/>
            <a:ext cx="1292224" cy="1362268"/>
          </a:xfrm>
          <a:prstGeom prst="rect">
            <a:avLst/>
          </a:prstGeom>
          <a:noFill/>
        </p:spPr>
      </p:pic>
      <p:pic>
        <p:nvPicPr>
          <p:cNvPr id="28690" name="Picture 18" descr="i?id=21925154&amp;tov=8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4348" y="3610553"/>
            <a:ext cx="1635125" cy="2231373"/>
          </a:xfrm>
          <a:prstGeom prst="rect">
            <a:avLst/>
          </a:prstGeom>
          <a:noFill/>
        </p:spPr>
      </p:pic>
      <p:pic>
        <p:nvPicPr>
          <p:cNvPr id="28692" name="Picture 20" descr="i?id=67294055&amp;tov=2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714612" y="4429132"/>
            <a:ext cx="1800225" cy="1357313"/>
          </a:xfrm>
          <a:prstGeom prst="rect">
            <a:avLst/>
          </a:prstGeom>
          <a:noFill/>
        </p:spPr>
      </p:pic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79388" y="5857892"/>
            <a:ext cx="8785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sz="1400" dirty="0">
                <a:latin typeface="Georgia" pitchFamily="18" charset="0"/>
              </a:rPr>
              <a:t>     </a:t>
            </a:r>
            <a:r>
              <a:rPr lang="en-US" sz="1400" b="1" dirty="0">
                <a:latin typeface="Calibri" pitchFamily="34" charset="0"/>
              </a:rPr>
              <a:t>В 1964 </a:t>
            </a:r>
            <a:r>
              <a:rPr lang="en-US" sz="1400" b="1" dirty="0" err="1">
                <a:latin typeface="Calibri" pitchFamily="34" charset="0"/>
              </a:rPr>
              <a:t>году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на</a:t>
            </a:r>
            <a:r>
              <a:rPr lang="en-US" sz="1400" b="1" dirty="0">
                <a:latin typeface="Calibri" pitchFamily="34" charset="0"/>
              </a:rPr>
              <a:t> IХ </a:t>
            </a:r>
            <a:r>
              <a:rPr lang="en-US" sz="1400" b="1" dirty="0" err="1">
                <a:latin typeface="Calibri" pitchFamily="34" charset="0"/>
              </a:rPr>
              <a:t>Олимпиаде</a:t>
            </a:r>
            <a:r>
              <a:rPr lang="en-US" sz="1400" b="1" dirty="0">
                <a:latin typeface="Calibri" pitchFamily="34" charset="0"/>
              </a:rPr>
              <a:t> в </a:t>
            </a:r>
            <a:r>
              <a:rPr lang="en-US" sz="1400" b="1" dirty="0" err="1">
                <a:latin typeface="Calibri" pitchFamily="34" charset="0"/>
              </a:rPr>
              <a:t>Инсбруке</a:t>
            </a:r>
            <a:r>
              <a:rPr lang="en-US" sz="1400" b="1" dirty="0">
                <a:latin typeface="Calibri" pitchFamily="34" charset="0"/>
              </a:rPr>
              <a:t> (</a:t>
            </a:r>
            <a:r>
              <a:rPr lang="en-US" sz="1400" b="1" dirty="0" err="1">
                <a:latin typeface="Calibri" pitchFamily="34" charset="0"/>
              </a:rPr>
              <a:t>Австрия</a:t>
            </a:r>
            <a:r>
              <a:rPr lang="en-US" sz="1400" b="1" dirty="0">
                <a:latin typeface="Calibri" pitchFamily="34" charset="0"/>
              </a:rPr>
              <a:t>) </a:t>
            </a:r>
            <a:r>
              <a:rPr lang="en-US" sz="1400" b="1" dirty="0" err="1">
                <a:latin typeface="Calibri" pitchFamily="34" charset="0"/>
              </a:rPr>
              <a:t>подлинную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сенсацию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принесли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соревнования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по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скоростному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бегу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на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коньках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среди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женщин</a:t>
            </a:r>
            <a:r>
              <a:rPr lang="en-US" sz="1400" b="1" dirty="0">
                <a:latin typeface="Calibri" pitchFamily="34" charset="0"/>
              </a:rPr>
              <a:t>: 9 </a:t>
            </a:r>
            <a:r>
              <a:rPr lang="en-US" sz="1400" b="1" dirty="0" err="1">
                <a:latin typeface="Calibri" pitchFamily="34" charset="0"/>
              </a:rPr>
              <a:t>из</a:t>
            </a:r>
            <a:r>
              <a:rPr lang="en-US" sz="1400" b="1" dirty="0">
                <a:latin typeface="Calibri" pitchFamily="34" charset="0"/>
              </a:rPr>
              <a:t> 12 </a:t>
            </a:r>
            <a:r>
              <a:rPr lang="en-US" sz="1400" b="1" dirty="0" err="1">
                <a:latin typeface="Calibri" pitchFamily="34" charset="0"/>
              </a:rPr>
              <a:t>разыгранных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медалей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завоевали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спортсменки</a:t>
            </a:r>
            <a:r>
              <a:rPr lang="en-US" sz="1400" b="1" dirty="0">
                <a:latin typeface="Calibri" pitchFamily="34" charset="0"/>
              </a:rPr>
              <a:t> СССР. </a:t>
            </a:r>
            <a:r>
              <a:rPr lang="en-US" sz="1400" b="1" dirty="0" err="1">
                <a:latin typeface="Calibri" pitchFamily="34" charset="0"/>
              </a:rPr>
              <a:t>Все</a:t>
            </a:r>
            <a:r>
              <a:rPr lang="en-US" sz="1400" b="1" dirty="0">
                <a:latin typeface="Calibri" pitchFamily="34" charset="0"/>
              </a:rPr>
              <a:t> 4 </a:t>
            </a:r>
            <a:r>
              <a:rPr lang="en-US" sz="1400" b="1" dirty="0" err="1">
                <a:latin typeface="Calibri" pitchFamily="34" charset="0"/>
              </a:rPr>
              <a:t>золотые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медали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стали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достоянием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выдающейся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спортсменки</a:t>
            </a:r>
            <a:r>
              <a:rPr lang="en-US" sz="1400" b="1" dirty="0">
                <a:latin typeface="Calibri" pitchFamily="34" charset="0"/>
              </a:rPr>
              <a:t> СССР и </a:t>
            </a:r>
            <a:r>
              <a:rPr lang="en-US" sz="1400" b="1" dirty="0" err="1">
                <a:latin typeface="Calibri" pitchFamily="34" charset="0"/>
              </a:rPr>
              <a:t>мира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Лидии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Скобликовой</a:t>
            </a:r>
            <a:r>
              <a:rPr lang="en-US" sz="1400" b="1" dirty="0">
                <a:latin typeface="Calibri" pitchFamily="34" charset="0"/>
              </a:rPr>
              <a:t>. </a:t>
            </a:r>
            <a:r>
              <a:rPr lang="en-US" sz="1400" b="1" dirty="0" err="1">
                <a:latin typeface="Calibri" pitchFamily="34" charset="0"/>
              </a:rPr>
              <a:t>Она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установила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на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Играх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три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олимпийских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рекорда</a:t>
            </a:r>
            <a:r>
              <a:rPr lang="en-US" sz="1400" b="1" dirty="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84" grpId="0"/>
      <p:bldP spid="286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964612" cy="614045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latin typeface="Monotype Corsiva" pitchFamily="66" charset="0"/>
              </a:rPr>
              <a:t>                                Галина Кулакова</a:t>
            </a:r>
          </a:p>
          <a:p>
            <a:pPr algn="ctr">
              <a:buFontTx/>
              <a:buNone/>
            </a:pPr>
            <a:endParaRPr lang="ru-RU" dirty="0"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ru-RU" dirty="0"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ru-RU" dirty="0"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ru-RU" dirty="0">
              <a:latin typeface="Monotype Corsiva" pitchFamily="66" charset="0"/>
            </a:endParaRPr>
          </a:p>
          <a:p>
            <a:pPr algn="ctr">
              <a:buFontTx/>
              <a:buNone/>
            </a:pPr>
            <a:endParaRPr lang="ru-RU" dirty="0">
              <a:latin typeface="Monotype Corsiva" pitchFamily="66" charset="0"/>
            </a:endParaRPr>
          </a:p>
          <a:p>
            <a:pPr algn="ctr">
              <a:buFontTx/>
              <a:buNone/>
            </a:pPr>
            <a:r>
              <a:rPr lang="ru-RU" dirty="0">
                <a:latin typeface="Monotype Corsiva" pitchFamily="66" charset="0"/>
              </a:rPr>
              <a:t>                                                               </a:t>
            </a:r>
          </a:p>
          <a:p>
            <a:pPr algn="ctr">
              <a:buFontTx/>
              <a:buNone/>
            </a:pPr>
            <a:r>
              <a:rPr lang="ru-RU" dirty="0">
                <a:latin typeface="Monotype Corsiva" pitchFamily="66" charset="0"/>
              </a:rPr>
              <a:t>                                                                Раиса Сметанина</a:t>
            </a:r>
          </a:p>
        </p:txBody>
      </p:sp>
      <p:pic>
        <p:nvPicPr>
          <p:cNvPr id="30725" name="Picture 5" descr="Лыжница Галина Кулакова © skisport.narod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620713"/>
            <a:ext cx="3062287" cy="1865312"/>
          </a:xfrm>
          <a:prstGeom prst="rect">
            <a:avLst/>
          </a:prstGeom>
          <a:noFill/>
        </p:spPr>
      </p:pic>
      <p:pic>
        <p:nvPicPr>
          <p:cNvPr id="30731" name="Picture 11" descr="p-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333375"/>
            <a:ext cx="2438400" cy="2190750"/>
          </a:xfrm>
          <a:prstGeom prst="rect">
            <a:avLst/>
          </a:prstGeom>
          <a:noFill/>
        </p:spPr>
      </p:pic>
      <p:pic>
        <p:nvPicPr>
          <p:cNvPr id="30733" name="Picture 13" descr="10318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188913"/>
            <a:ext cx="1809750" cy="2376487"/>
          </a:xfrm>
          <a:prstGeom prst="rect">
            <a:avLst/>
          </a:prstGeom>
          <a:noFill/>
        </p:spPr>
      </p:pic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9388" y="2636838"/>
            <a:ext cx="8785225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>
                <a:latin typeface="Georgia" pitchFamily="18" charset="0"/>
              </a:rPr>
              <a:t>      </a:t>
            </a:r>
            <a:r>
              <a:rPr lang="en-US" sz="1700" b="1" dirty="0" err="1">
                <a:latin typeface="Calibri" pitchFamily="34" charset="0"/>
              </a:rPr>
              <a:t>Четырехкратная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Олимпийская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чемпионка</a:t>
            </a:r>
            <a:r>
              <a:rPr lang="en-US" sz="1700" b="1" dirty="0">
                <a:latin typeface="Calibri" pitchFamily="34" charset="0"/>
              </a:rPr>
              <a:t> (1972, 1976), </a:t>
            </a:r>
            <a:r>
              <a:rPr lang="ru-RU" sz="1700" b="1" dirty="0">
                <a:latin typeface="Calibri" pitchFamily="34" charset="0"/>
              </a:rPr>
              <a:t>9-кратная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чемпионка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мира</a:t>
            </a:r>
            <a:r>
              <a:rPr lang="en-US" sz="1700" b="1" dirty="0">
                <a:latin typeface="Calibri" pitchFamily="34" charset="0"/>
              </a:rPr>
              <a:t>, 39-кратная </a:t>
            </a:r>
            <a:r>
              <a:rPr lang="en-US" sz="1700" b="1" dirty="0" err="1">
                <a:latin typeface="Calibri" pitchFamily="34" charset="0"/>
              </a:rPr>
              <a:t>чемпионка</a:t>
            </a:r>
            <a:r>
              <a:rPr lang="en-US" sz="1700" b="1" dirty="0">
                <a:latin typeface="Calibri" pitchFamily="34" charset="0"/>
              </a:rPr>
              <a:t> СССР (1969-1981). В 1984 </a:t>
            </a:r>
            <a:r>
              <a:rPr lang="en-US" sz="1700" b="1" dirty="0" err="1">
                <a:latin typeface="Calibri" pitchFamily="34" charset="0"/>
              </a:rPr>
              <a:t>году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награждена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серебряным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Олимпийским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орденом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за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заслуги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перед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мировым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спортом</a:t>
            </a:r>
            <a:r>
              <a:rPr lang="en-US" sz="1700" b="1" dirty="0">
                <a:latin typeface="Calibri" pitchFamily="34" charset="0"/>
              </a:rPr>
              <a:t>. В 2000 </a:t>
            </a:r>
            <a:r>
              <a:rPr lang="en-US" sz="1700" b="1" dirty="0" err="1">
                <a:latin typeface="Calibri" pitchFamily="34" charset="0"/>
              </a:rPr>
              <a:t>году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на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общероссийском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балу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олимпийцев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выбрана</a:t>
            </a:r>
            <a:r>
              <a:rPr lang="en-US" sz="1700" b="1" dirty="0">
                <a:latin typeface="Calibri" pitchFamily="34" charset="0"/>
              </a:rPr>
              <a:t> в </a:t>
            </a:r>
            <a:r>
              <a:rPr lang="en-US" sz="1700" b="1" dirty="0" err="1">
                <a:latin typeface="Calibri" pitchFamily="34" charset="0"/>
              </a:rPr>
              <a:t>число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пятнадцати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Легенд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отечественного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спорта</a:t>
            </a:r>
            <a:r>
              <a:rPr lang="en-US" sz="1700" b="1" dirty="0">
                <a:latin typeface="Calibri" pitchFamily="34" charset="0"/>
              </a:rPr>
              <a:t>, </a:t>
            </a:r>
            <a:r>
              <a:rPr lang="en-US" sz="1700" b="1" dirty="0" err="1">
                <a:latin typeface="Calibri" pitchFamily="34" charset="0"/>
              </a:rPr>
              <a:t>внесших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наибольший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вклад</a:t>
            </a:r>
            <a:r>
              <a:rPr lang="en-US" sz="1700" b="1" dirty="0">
                <a:latin typeface="Calibri" pitchFamily="34" charset="0"/>
              </a:rPr>
              <a:t> в </a:t>
            </a:r>
            <a:r>
              <a:rPr lang="en-US" sz="1700" b="1" dirty="0" err="1">
                <a:latin typeface="Calibri" pitchFamily="34" charset="0"/>
              </a:rPr>
              <a:t>его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развитие</a:t>
            </a:r>
            <a:r>
              <a:rPr lang="en-US" sz="1700" b="1" dirty="0">
                <a:latin typeface="Calibri" pitchFamily="34" charset="0"/>
              </a:rPr>
              <a:t> в </a:t>
            </a:r>
            <a:r>
              <a:rPr lang="en-US" sz="1700" b="1" dirty="0" err="1">
                <a:latin typeface="Calibri" pitchFamily="34" charset="0"/>
              </a:rPr>
              <a:t>уходящем</a:t>
            </a:r>
            <a:r>
              <a:rPr lang="en-US" sz="1700" b="1" dirty="0">
                <a:latin typeface="Calibri" pitchFamily="34" charset="0"/>
              </a:rPr>
              <a:t> </a:t>
            </a:r>
            <a:r>
              <a:rPr lang="en-US" sz="1700" b="1" dirty="0" err="1">
                <a:latin typeface="Calibri" pitchFamily="34" charset="0"/>
              </a:rPr>
              <a:t>столетии</a:t>
            </a:r>
            <a:r>
              <a:rPr lang="en-US" sz="1700" b="1" dirty="0">
                <a:latin typeface="Calibri" pitchFamily="34" charset="0"/>
              </a:rPr>
              <a:t>. 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79388" y="4572009"/>
            <a:ext cx="5688012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      </a:t>
            </a:r>
            <a:r>
              <a:rPr lang="en-US" sz="1700" b="1" dirty="0" err="1"/>
              <a:t>По</a:t>
            </a:r>
            <a:r>
              <a:rPr lang="en-US" sz="1700" b="1" dirty="0"/>
              <a:t> </a:t>
            </a:r>
            <a:r>
              <a:rPr lang="en-US" sz="1700" b="1" dirty="0" err="1"/>
              <a:t>представлению</a:t>
            </a:r>
            <a:r>
              <a:rPr lang="en-US" sz="1700" b="1" dirty="0"/>
              <a:t> </a:t>
            </a:r>
            <a:r>
              <a:rPr lang="en-US" sz="1700" b="1" dirty="0" err="1"/>
              <a:t>Олимпийского</a:t>
            </a:r>
            <a:r>
              <a:rPr lang="en-US" sz="1700" b="1" dirty="0"/>
              <a:t> </a:t>
            </a:r>
            <a:r>
              <a:rPr lang="en-US" sz="1700" b="1" dirty="0" err="1"/>
              <a:t>Комитета</a:t>
            </a:r>
            <a:r>
              <a:rPr lang="en-US" sz="1700" b="1" dirty="0"/>
              <a:t> </a:t>
            </a:r>
            <a:r>
              <a:rPr lang="en-US" sz="1700" b="1" dirty="0" err="1"/>
              <a:t>России</a:t>
            </a:r>
            <a:r>
              <a:rPr lang="en-US" sz="1700" b="1" dirty="0"/>
              <a:t> </a:t>
            </a:r>
            <a:r>
              <a:rPr lang="en-US" sz="1700" b="1" dirty="0" err="1"/>
              <a:t>первый</a:t>
            </a:r>
            <a:r>
              <a:rPr lang="en-US" sz="1700" b="1" dirty="0"/>
              <a:t> </a:t>
            </a:r>
            <a:r>
              <a:rPr lang="en-US" sz="1700" b="1" dirty="0" err="1"/>
              <a:t>среди</a:t>
            </a:r>
            <a:r>
              <a:rPr lang="en-US" sz="1700" b="1" dirty="0"/>
              <a:t> </a:t>
            </a:r>
            <a:r>
              <a:rPr lang="en-US" sz="1700" b="1" dirty="0" err="1"/>
              <a:t>наших</a:t>
            </a:r>
            <a:r>
              <a:rPr lang="en-US" sz="1700" b="1" dirty="0"/>
              <a:t> </a:t>
            </a:r>
            <a:r>
              <a:rPr lang="en-US" sz="1700" b="1" dirty="0" err="1"/>
              <a:t>соотечественников</a:t>
            </a:r>
            <a:r>
              <a:rPr lang="en-US" sz="1700" b="1" dirty="0"/>
              <a:t> </a:t>
            </a:r>
            <a:r>
              <a:rPr lang="en-US" sz="1700" b="1" dirty="0" err="1"/>
              <a:t>международный</a:t>
            </a:r>
            <a:r>
              <a:rPr lang="en-US" sz="1700" b="1" dirty="0"/>
              <a:t> </a:t>
            </a:r>
            <a:r>
              <a:rPr lang="en-US" sz="1700" b="1" dirty="0" err="1"/>
              <a:t>приз</a:t>
            </a:r>
            <a:r>
              <a:rPr lang="en-US" sz="1700" b="1" dirty="0"/>
              <a:t> </a:t>
            </a:r>
            <a:r>
              <a:rPr lang="en-US" sz="1700" b="1" dirty="0" err="1"/>
              <a:t>Кубертена</a:t>
            </a:r>
            <a:r>
              <a:rPr lang="en-US" sz="1700" b="1" dirty="0"/>
              <a:t> </a:t>
            </a:r>
            <a:r>
              <a:rPr lang="en-US" sz="1700" b="1" dirty="0" err="1"/>
              <a:t>присужден</a:t>
            </a:r>
            <a:r>
              <a:rPr lang="en-US" sz="1700" b="1" dirty="0"/>
              <a:t> </a:t>
            </a:r>
            <a:r>
              <a:rPr lang="en-US" sz="1700" b="1" dirty="0" err="1"/>
              <a:t>Раисе</a:t>
            </a:r>
            <a:r>
              <a:rPr lang="en-US" sz="1700" b="1" dirty="0"/>
              <a:t> </a:t>
            </a:r>
            <a:r>
              <a:rPr lang="en-US" sz="1700" b="1" dirty="0" err="1"/>
              <a:t>Сметаниной</a:t>
            </a:r>
            <a:r>
              <a:rPr lang="en-US" sz="1700" b="1" dirty="0"/>
              <a:t> - </a:t>
            </a:r>
            <a:r>
              <a:rPr lang="en-US" sz="1700" b="1" dirty="0" err="1"/>
              <a:t>лидеру</a:t>
            </a:r>
            <a:r>
              <a:rPr lang="en-US" sz="1700" b="1" dirty="0"/>
              <a:t> </a:t>
            </a:r>
            <a:r>
              <a:rPr lang="en-US" sz="1700" b="1" dirty="0" err="1"/>
              <a:t>мировой</a:t>
            </a:r>
            <a:r>
              <a:rPr lang="en-US" sz="1700" b="1" dirty="0"/>
              <a:t> </a:t>
            </a:r>
            <a:r>
              <a:rPr lang="en-US" sz="1700" b="1" dirty="0" err="1"/>
              <a:t>элиты</a:t>
            </a:r>
            <a:r>
              <a:rPr lang="en-US" sz="1700" b="1" dirty="0"/>
              <a:t> </a:t>
            </a:r>
            <a:r>
              <a:rPr lang="en-US" sz="1700" b="1" dirty="0" err="1"/>
              <a:t>лыжников</a:t>
            </a:r>
            <a:r>
              <a:rPr lang="en-US" sz="1700" b="1" dirty="0"/>
              <a:t>. </a:t>
            </a:r>
            <a:r>
              <a:rPr lang="en-US" sz="1700" b="1" dirty="0" err="1"/>
              <a:t>Участница</a:t>
            </a:r>
            <a:r>
              <a:rPr lang="en-US" sz="1700" b="1" dirty="0"/>
              <a:t> </a:t>
            </a:r>
            <a:r>
              <a:rPr lang="en-US" sz="1700" b="1" dirty="0" err="1"/>
              <a:t>пяти</a:t>
            </a:r>
            <a:r>
              <a:rPr lang="en-US" sz="1700" b="1" dirty="0"/>
              <a:t> </a:t>
            </a:r>
            <a:r>
              <a:rPr lang="en-US" sz="1700" b="1" dirty="0" err="1"/>
              <a:t>Олимпиад</a:t>
            </a:r>
            <a:r>
              <a:rPr lang="en-US" sz="1700" b="1" dirty="0"/>
              <a:t>, </a:t>
            </a:r>
            <a:r>
              <a:rPr lang="en-US" sz="1700" b="1" dirty="0" err="1"/>
              <a:t>восьми</a:t>
            </a:r>
            <a:r>
              <a:rPr lang="en-US" sz="1700" b="1" dirty="0"/>
              <a:t> </a:t>
            </a:r>
            <a:r>
              <a:rPr lang="en-US" sz="1700" b="1" dirty="0" err="1"/>
              <a:t>чемпионатов</a:t>
            </a:r>
            <a:r>
              <a:rPr lang="en-US" sz="1700" b="1" dirty="0"/>
              <a:t> </a:t>
            </a:r>
            <a:r>
              <a:rPr lang="en-US" sz="1700" b="1" dirty="0" err="1"/>
              <a:t>мира</a:t>
            </a:r>
            <a:r>
              <a:rPr lang="en-US" sz="1700" b="1" dirty="0"/>
              <a:t>, </a:t>
            </a:r>
            <a:r>
              <a:rPr lang="en-US" sz="1700" b="1" dirty="0" err="1"/>
              <a:t>Раиса</a:t>
            </a:r>
            <a:r>
              <a:rPr lang="en-US" sz="1700" b="1" dirty="0"/>
              <a:t> </a:t>
            </a:r>
            <a:r>
              <a:rPr lang="en-US" sz="1700" b="1" dirty="0" err="1"/>
              <a:t>Сметанина</a:t>
            </a:r>
            <a:r>
              <a:rPr lang="en-US" sz="1700" b="1" dirty="0"/>
              <a:t> </a:t>
            </a:r>
            <a:r>
              <a:rPr lang="en-US" sz="1700" b="1" dirty="0" err="1"/>
              <a:t>установила</a:t>
            </a:r>
            <a:r>
              <a:rPr lang="en-US" sz="1700" b="1" dirty="0"/>
              <a:t> </a:t>
            </a:r>
            <a:r>
              <a:rPr lang="en-US" sz="1700" b="1" dirty="0" err="1"/>
              <a:t>еще</a:t>
            </a:r>
            <a:r>
              <a:rPr lang="en-US" sz="1700" b="1" dirty="0"/>
              <a:t> </a:t>
            </a:r>
            <a:r>
              <a:rPr lang="en-US" sz="1700" b="1" dirty="0" err="1"/>
              <a:t>один</a:t>
            </a:r>
            <a:r>
              <a:rPr lang="en-US" sz="1700" b="1" dirty="0"/>
              <a:t> </a:t>
            </a:r>
            <a:r>
              <a:rPr lang="en-US" sz="1700" b="1" dirty="0" err="1"/>
              <a:t>уникальный</a:t>
            </a:r>
            <a:r>
              <a:rPr lang="en-US" sz="1700" b="1" dirty="0"/>
              <a:t> </a:t>
            </a:r>
            <a:r>
              <a:rPr lang="en-US" sz="1700" b="1" dirty="0" err="1"/>
              <a:t>рекорд</a:t>
            </a:r>
            <a:r>
              <a:rPr lang="en-US" sz="1700" b="1" dirty="0"/>
              <a:t> </a:t>
            </a:r>
            <a:r>
              <a:rPr lang="en-US" sz="1700" b="1" dirty="0" err="1"/>
              <a:t>спортивного</a:t>
            </a:r>
            <a:r>
              <a:rPr lang="en-US" sz="1700" b="1" dirty="0"/>
              <a:t> </a:t>
            </a:r>
            <a:r>
              <a:rPr lang="en-US" sz="1700" b="1" dirty="0" err="1"/>
              <a:t>долголетия</a:t>
            </a:r>
            <a:r>
              <a:rPr lang="en-US" sz="1700" b="1" dirty="0"/>
              <a:t> - </a:t>
            </a:r>
            <a:r>
              <a:rPr lang="en-US" sz="1700" b="1" dirty="0" err="1"/>
              <a:t>на</a:t>
            </a:r>
            <a:r>
              <a:rPr lang="en-US" sz="1700" b="1" dirty="0"/>
              <a:t> </a:t>
            </a:r>
            <a:r>
              <a:rPr lang="en-US" sz="1700" b="1" dirty="0" err="1"/>
              <a:t>своей</a:t>
            </a:r>
            <a:r>
              <a:rPr lang="en-US" sz="1700" b="1" dirty="0"/>
              <a:t> 5-ой </a:t>
            </a:r>
            <a:r>
              <a:rPr lang="en-US" sz="1700" b="1" dirty="0" err="1"/>
              <a:t>Олимпиаде</a:t>
            </a:r>
            <a:r>
              <a:rPr lang="en-US" sz="1700" b="1" dirty="0"/>
              <a:t> </a:t>
            </a:r>
            <a:r>
              <a:rPr lang="en-US" sz="1700" b="1" dirty="0" err="1"/>
              <a:t>она</a:t>
            </a:r>
            <a:r>
              <a:rPr lang="en-US" sz="1700" b="1" dirty="0"/>
              <a:t> </a:t>
            </a:r>
            <a:r>
              <a:rPr lang="en-US" sz="1700" b="1" dirty="0" err="1"/>
              <a:t>была</a:t>
            </a:r>
            <a:r>
              <a:rPr lang="en-US" sz="1700" b="1" dirty="0"/>
              <a:t> </a:t>
            </a:r>
            <a:r>
              <a:rPr lang="en-US" sz="1700" b="1" dirty="0" err="1"/>
              <a:t>увенчана</a:t>
            </a:r>
            <a:r>
              <a:rPr lang="en-US" sz="1700" b="1" dirty="0"/>
              <a:t> </a:t>
            </a:r>
            <a:r>
              <a:rPr lang="en-US" sz="1700" b="1" dirty="0" err="1"/>
              <a:t>золотой</a:t>
            </a:r>
            <a:r>
              <a:rPr lang="en-US" sz="1700" b="1" dirty="0"/>
              <a:t> </a:t>
            </a:r>
            <a:r>
              <a:rPr lang="en-US" sz="1700" b="1" dirty="0" err="1"/>
              <a:t>медалью</a:t>
            </a:r>
            <a:r>
              <a:rPr lang="en-US" sz="1700" b="1" dirty="0"/>
              <a:t> в 40 </a:t>
            </a:r>
            <a:r>
              <a:rPr lang="en-US" sz="1700" b="1" dirty="0" err="1"/>
              <a:t>лет</a:t>
            </a:r>
            <a:r>
              <a:rPr lang="en-US" sz="1700" b="1" dirty="0"/>
              <a:t>. </a:t>
            </a:r>
          </a:p>
        </p:txBody>
      </p:sp>
      <p:pic>
        <p:nvPicPr>
          <p:cNvPr id="30741" name="Picture 21" descr="is?JwlQIiwOOwGlc-kL1Ks2at0cKA2eymOZGpPd0Lc9aU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27763" y="4652963"/>
            <a:ext cx="2519362" cy="187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7524750" cy="64531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Виктор </a:t>
            </a:r>
            <a:r>
              <a:rPr lang="ru-RU" sz="2000" b="1" dirty="0" err="1">
                <a:latin typeface="Calibri" pitchFamily="34" charset="0"/>
              </a:rPr>
              <a:t>Чукарин</a:t>
            </a:r>
            <a:r>
              <a:rPr lang="ru-RU" sz="2000" b="1" dirty="0">
                <a:latin typeface="Calibri" pitchFamily="34" charset="0"/>
              </a:rPr>
              <a:t> – гимнастика.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Владимир Куц – лёгкая атлетика.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Юрий Власов – тяжёлая атлетика.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Валерий </a:t>
            </a:r>
            <a:r>
              <a:rPr lang="ru-RU" sz="2000" b="1" dirty="0" err="1">
                <a:latin typeface="Calibri" pitchFamily="34" charset="0"/>
              </a:rPr>
              <a:t>Попенченко</a:t>
            </a:r>
            <a:r>
              <a:rPr lang="ru-RU" sz="2000" b="1" dirty="0">
                <a:latin typeface="Calibri" pitchFamily="34" charset="0"/>
              </a:rPr>
              <a:t> – бокс.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Виктор </a:t>
            </a:r>
            <a:r>
              <a:rPr lang="ru-RU" sz="2000" b="1" dirty="0" err="1">
                <a:latin typeface="Calibri" pitchFamily="34" charset="0"/>
              </a:rPr>
              <a:t>Санеев</a:t>
            </a:r>
            <a:r>
              <a:rPr lang="ru-RU" sz="2000" b="1" dirty="0">
                <a:latin typeface="Calibri" pitchFamily="34" charset="0"/>
              </a:rPr>
              <a:t> – лёгкая атлетика.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Валерий </a:t>
            </a:r>
            <a:r>
              <a:rPr lang="ru-RU" sz="2000" b="1" dirty="0" err="1">
                <a:latin typeface="Calibri" pitchFamily="34" charset="0"/>
              </a:rPr>
              <a:t>Борзов</a:t>
            </a:r>
            <a:r>
              <a:rPr lang="ru-RU" sz="2000" b="1" dirty="0">
                <a:latin typeface="Calibri" pitchFamily="34" charset="0"/>
              </a:rPr>
              <a:t> – лёгкая атлетика.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Николай Андрианов – гимнастика.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Василий Алексеев – тяжёлая атлетика.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Александр </a:t>
            </a:r>
            <a:r>
              <a:rPr lang="ru-RU" sz="2000" b="1" dirty="0" err="1">
                <a:latin typeface="Calibri" pitchFamily="34" charset="0"/>
              </a:rPr>
              <a:t>Дитятин</a:t>
            </a:r>
            <a:r>
              <a:rPr lang="ru-RU" sz="2000" b="1" dirty="0">
                <a:latin typeface="Calibri" pitchFamily="34" charset="0"/>
              </a:rPr>
              <a:t> – гимнастика.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Владимир Сальников – плавание.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Евгений Садовый – плавание.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Александр Попов – плавание.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Александр Карелин – борьба классическая.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Светлана </a:t>
            </a:r>
            <a:r>
              <a:rPr lang="ru-RU" sz="2000" b="1" dirty="0" err="1">
                <a:latin typeface="Calibri" pitchFamily="34" charset="0"/>
              </a:rPr>
              <a:t>Мастеркова</a:t>
            </a:r>
            <a:r>
              <a:rPr lang="ru-RU" sz="2000" b="1" dirty="0">
                <a:latin typeface="Calibri" pitchFamily="34" charset="0"/>
              </a:rPr>
              <a:t> – лёгкая атлетика.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Людмила Белоусова и Олег Протопопов – фигурное катание.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Людмила Пахомова и Александр Горшков – фигурное катание.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Ирина Роднина и Александр Зайцев – фигурное катание. 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Николай </a:t>
            </a:r>
            <a:r>
              <a:rPr lang="ru-RU" sz="2000" b="1" dirty="0" err="1">
                <a:latin typeface="Calibri" pitchFamily="34" charset="0"/>
              </a:rPr>
              <a:t>Зимятов</a:t>
            </a:r>
            <a:r>
              <a:rPr lang="ru-RU" sz="2000" b="1" dirty="0">
                <a:latin typeface="Calibri" pitchFamily="34" charset="0"/>
              </a:rPr>
              <a:t> – лыжные гонки.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Александром Тихоновым – биатлон.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Любовь Егорова – лыжные гонки.</a:t>
            </a:r>
          </a:p>
          <a:p>
            <a:pPr>
              <a:lnSpc>
                <a:spcPct val="80000"/>
              </a:lnSpc>
            </a:pPr>
            <a:r>
              <a:rPr lang="ru-RU" sz="2000" b="1" dirty="0">
                <a:latin typeface="Calibri" pitchFamily="34" charset="0"/>
              </a:rPr>
              <a:t>Лариса </a:t>
            </a:r>
            <a:r>
              <a:rPr lang="ru-RU" sz="2000" b="1" dirty="0" err="1">
                <a:latin typeface="Calibri" pitchFamily="34" charset="0"/>
              </a:rPr>
              <a:t>Лазутина</a:t>
            </a:r>
            <a:r>
              <a:rPr lang="ru-RU" sz="2000" b="1" dirty="0">
                <a:latin typeface="Calibri" pitchFamily="34" charset="0"/>
              </a:rPr>
              <a:t> – лыжные гонки.</a:t>
            </a:r>
          </a:p>
        </p:txBody>
      </p:sp>
      <p:pic>
        <p:nvPicPr>
          <p:cNvPr id="31749" name="Picture 5" descr="20080613-3_spor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1638" y="188913"/>
            <a:ext cx="1254125" cy="879475"/>
          </a:xfrm>
          <a:prstGeom prst="rect">
            <a:avLst/>
          </a:prstGeom>
          <a:noFill/>
        </p:spPr>
      </p:pic>
      <p:pic>
        <p:nvPicPr>
          <p:cNvPr id="31751" name="Picture 7" descr="kuc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188913"/>
            <a:ext cx="876300" cy="1335087"/>
          </a:xfrm>
          <a:prstGeom prst="rect">
            <a:avLst/>
          </a:prstGeom>
          <a:noFill/>
        </p:spPr>
      </p:pic>
      <p:pic>
        <p:nvPicPr>
          <p:cNvPr id="31753" name="Picture 9" descr="%25D0%25AE%25D1%2580%25D0%25B8%25D0%25B9_%25D0%2592%25D0%25BB%25D0%25B0%25D1%2581%25D0%25BE%25D0%25B2_(%25D0%25A7%25D0%259C_1962)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04025" y="188913"/>
            <a:ext cx="844550" cy="1223962"/>
          </a:xfrm>
          <a:prstGeom prst="rect">
            <a:avLst/>
          </a:prstGeom>
          <a:noFill/>
        </p:spPr>
      </p:pic>
      <p:pic>
        <p:nvPicPr>
          <p:cNvPr id="31755" name="Picture 11" descr="i?id=5529065&amp;tov=5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356100" y="1196975"/>
            <a:ext cx="1028700" cy="1076325"/>
          </a:xfrm>
          <a:prstGeom prst="rect">
            <a:avLst/>
          </a:prstGeom>
          <a:noFill/>
        </p:spPr>
      </p:pic>
      <p:pic>
        <p:nvPicPr>
          <p:cNvPr id="31757" name="Picture 13" descr="i?id=9767250&amp;tov=8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85113" y="188913"/>
            <a:ext cx="1023937" cy="1144587"/>
          </a:xfrm>
          <a:prstGeom prst="rect">
            <a:avLst/>
          </a:prstGeom>
          <a:noFill/>
        </p:spPr>
      </p:pic>
      <p:pic>
        <p:nvPicPr>
          <p:cNvPr id="31759" name="Picture 15" descr="20060201222309_8-BORZOV2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580063" y="1628775"/>
            <a:ext cx="809625" cy="1066800"/>
          </a:xfrm>
          <a:prstGeom prst="rect">
            <a:avLst/>
          </a:prstGeom>
          <a:noFill/>
        </p:spPr>
      </p:pic>
      <p:pic>
        <p:nvPicPr>
          <p:cNvPr id="31761" name="Picture 17" descr="_39921298_andrianov270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588125" y="1628775"/>
            <a:ext cx="809625" cy="1076325"/>
          </a:xfrm>
          <a:prstGeom prst="rect">
            <a:avLst/>
          </a:prstGeom>
          <a:noFill/>
        </p:spPr>
      </p:pic>
      <p:pic>
        <p:nvPicPr>
          <p:cNvPr id="31763" name="Picture 19" descr="is?5vy60rdPBCcAywVRX3PflD9HMmlYV9Opp-z_ww41ZQA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596188" y="1557338"/>
            <a:ext cx="1403350" cy="1019175"/>
          </a:xfrm>
          <a:prstGeom prst="rect">
            <a:avLst/>
          </a:prstGeom>
          <a:noFill/>
        </p:spPr>
      </p:pic>
      <p:pic>
        <p:nvPicPr>
          <p:cNvPr id="31765" name="Picture 21" descr="shablon_clip_image014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4286248" y="2643182"/>
            <a:ext cx="954088" cy="1152525"/>
          </a:xfrm>
          <a:prstGeom prst="rect">
            <a:avLst/>
          </a:prstGeom>
          <a:noFill/>
        </p:spPr>
      </p:pic>
      <p:pic>
        <p:nvPicPr>
          <p:cNvPr id="31767" name="Picture 23" descr="i?id=27748840&amp;tov=2">
            <a:hlinkClick r:id="rId21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667625" y="2852738"/>
            <a:ext cx="1333500" cy="866775"/>
          </a:xfrm>
          <a:prstGeom prst="rect">
            <a:avLst/>
          </a:prstGeom>
          <a:noFill/>
        </p:spPr>
      </p:pic>
      <p:pic>
        <p:nvPicPr>
          <p:cNvPr id="31769" name="Picture 25" descr="prilukov06">
            <a:hlinkClick r:id="rId23"/>
          </p:cNvPr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6357950" y="2857496"/>
            <a:ext cx="1043084" cy="790576"/>
          </a:xfrm>
          <a:prstGeom prst="rect">
            <a:avLst/>
          </a:prstGeom>
          <a:noFill/>
        </p:spPr>
      </p:pic>
      <p:pic>
        <p:nvPicPr>
          <p:cNvPr id="31771" name="Picture 27" descr="i?id=13749975&amp;tov=7">
            <a:hlinkClick r:id="rId25"/>
          </p:cNvPr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5357818" y="3000372"/>
            <a:ext cx="873125" cy="1368425"/>
          </a:xfrm>
          <a:prstGeom prst="rect">
            <a:avLst/>
          </a:prstGeom>
          <a:noFill/>
        </p:spPr>
      </p:pic>
      <p:pic>
        <p:nvPicPr>
          <p:cNvPr id="31773" name="Picture 29" descr="11949514822021570187">
            <a:hlinkClick r:id="rId27"/>
          </p:cNvPr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6715140" y="3857628"/>
            <a:ext cx="850911" cy="638183"/>
          </a:xfrm>
          <a:prstGeom prst="rect">
            <a:avLst/>
          </a:prstGeom>
          <a:noFill/>
        </p:spPr>
      </p:pic>
      <p:pic>
        <p:nvPicPr>
          <p:cNvPr id="31775" name="Picture 31" descr="847822_pahomova_gorschkov">
            <a:hlinkClick r:id="rId29"/>
          </p:cNvPr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692574" y="3925888"/>
            <a:ext cx="1343476" cy="931872"/>
          </a:xfrm>
          <a:prstGeom prst="rect">
            <a:avLst/>
          </a:prstGeom>
          <a:noFill/>
        </p:spPr>
      </p:pic>
      <p:pic>
        <p:nvPicPr>
          <p:cNvPr id="31777" name="Picture 33" descr="i?id=28330393&amp;tov=7">
            <a:hlinkClick r:id="rId31"/>
          </p:cNvPr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6429388" y="5357826"/>
            <a:ext cx="1320800" cy="1392237"/>
          </a:xfrm>
          <a:prstGeom prst="rect">
            <a:avLst/>
          </a:prstGeom>
          <a:noFill/>
        </p:spPr>
      </p:pic>
      <p:pic>
        <p:nvPicPr>
          <p:cNvPr id="31779" name="Picture 35" descr="i?id=20207970&amp;tov=5">
            <a:hlinkClick r:id="rId33"/>
          </p:cNvPr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7929586" y="5214950"/>
            <a:ext cx="1020762" cy="1525587"/>
          </a:xfrm>
          <a:prstGeom prst="rect">
            <a:avLst/>
          </a:prstGeom>
          <a:noFill/>
        </p:spPr>
      </p:pic>
      <p:pic>
        <p:nvPicPr>
          <p:cNvPr id="31781" name="Picture 37" descr="i?id=24690071&amp;tov=7">
            <a:hlinkClick r:id="rId35"/>
          </p:cNvPr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5500694" y="5429264"/>
            <a:ext cx="790575" cy="1276350"/>
          </a:xfrm>
          <a:prstGeom prst="rect">
            <a:avLst/>
          </a:prstGeom>
          <a:noFill/>
        </p:spPr>
      </p:pic>
      <p:pic>
        <p:nvPicPr>
          <p:cNvPr id="31783" name="Picture 39" descr="Lazutina">
            <a:hlinkClick r:id="rId37"/>
          </p:cNvPr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4429124" y="6000768"/>
            <a:ext cx="959849" cy="711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7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7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7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7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7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800" decel="100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800" decel="100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800" decel="100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800" decel="100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800" decel="100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800" decel="100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decel="100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800" decel="100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800" decel="100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800" decel="100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800" decel="100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decel="100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800" decel="100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decel="100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800" decel="100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800" decel="100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800" decel="100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800" decel="1000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800" decel="100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00" decel="100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800" decel="100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800" decel="1000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800" decel="100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00" decel="100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800" decel="100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800" decel="100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800" decel="100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800" decel="100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800" decel="100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800" decel="100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00" decel="100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00" decel="100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222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286808" cy="3286124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2400" dirty="0" smtClean="0">
                <a:latin typeface="Georgia" pitchFamily="18" charset="0"/>
              </a:rPr>
              <a:t>	</a:t>
            </a:r>
            <a:r>
              <a:rPr lang="ru-RU" sz="2600" b="1" dirty="0" smtClean="0">
                <a:latin typeface="Calibri" pitchFamily="34" charset="0"/>
              </a:rPr>
              <a:t>Россия стояла у истоков возрождения олимпийского движения. Среди представителей 13 стран, открывавших новую эпоху олимпийского движения, на Международном атлетическом конгрессе 23 июня 1894 года, был делегат от России генерал-лейтенант 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Алексей Дмитриевич </a:t>
            </a:r>
            <a:r>
              <a:rPr lang="ru-RU" sz="2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Бутовский</a:t>
            </a:r>
            <a:r>
              <a:rPr lang="ru-RU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. </a:t>
            </a:r>
            <a:r>
              <a:rPr lang="ru-RU" sz="2400" dirty="0" smtClean="0">
                <a:latin typeface="Georgia" pitchFamily="18" charset="0"/>
              </a:rPr>
              <a:t/>
            </a:r>
            <a:br>
              <a:rPr lang="ru-RU" sz="2400" dirty="0" smtClean="0">
                <a:latin typeface="Georgia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857760"/>
            <a:ext cx="8286808" cy="200024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latin typeface="Georgia" pitchFamily="18" charset="0"/>
              </a:rPr>
              <a:t>	</a:t>
            </a:r>
            <a:r>
              <a:rPr lang="ru-RU" sz="3400" b="1" dirty="0" smtClean="0">
                <a:solidFill>
                  <a:schemeClr val="tx1"/>
                </a:solidFill>
                <a:latin typeface="Calibri" pitchFamily="34" charset="0"/>
              </a:rPr>
              <a:t>Генерал изучал системы физической подготовки в европейских армиях, где и познакомился и подружился в 1892 году с Пьером де Кубертеном.. Всю жизнь он посвятил физическому воспитанию юношества написал немало научных работ на эту тему.</a:t>
            </a:r>
            <a:r>
              <a:rPr lang="ru-RU" sz="3400" b="1" dirty="0" smtClean="0">
                <a:latin typeface="Calibri" pitchFamily="34" charset="0"/>
              </a:rPr>
              <a:t/>
            </a:r>
            <a:br>
              <a:rPr lang="ru-RU" sz="3400" b="1" dirty="0" smtClean="0">
                <a:latin typeface="Calibri" pitchFamily="34" charset="0"/>
              </a:rPr>
            </a:br>
            <a:endParaRPr lang="ru-RU" sz="3400" b="1" dirty="0">
              <a:latin typeface="Calibri" pitchFamily="34" charset="0"/>
            </a:endParaRPr>
          </a:p>
        </p:txBody>
      </p:sp>
      <p:pic>
        <p:nvPicPr>
          <p:cNvPr id="5" name="Picture 4" descr="открыть большую картинк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7158" y="2571744"/>
            <a:ext cx="1847850" cy="2016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9"/>
            <a:ext cx="8315356" cy="2214577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Calibri" pitchFamily="34" charset="0"/>
              </a:rPr>
              <a:t>	В настоящее время олимпийцы России достойно приняли эстафету от сборной СССР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8429684" cy="2143140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  <a:latin typeface="Calibri" pitchFamily="34" charset="0"/>
              </a:rPr>
              <a:t>и по-прежнему входят в число  </a:t>
            </a:r>
          </a:p>
          <a:p>
            <a:pPr algn="l"/>
            <a:r>
              <a:rPr lang="ru-RU" sz="4400" b="1" dirty="0" smtClean="0">
                <a:solidFill>
                  <a:schemeClr val="tx1"/>
                </a:solidFill>
                <a:latin typeface="Calibri" pitchFamily="34" charset="0"/>
              </a:rPr>
              <a:t>                  л  у  ч  </a:t>
            </a:r>
            <a:r>
              <a:rPr lang="ru-RU" sz="4400" b="1" dirty="0" err="1" smtClean="0">
                <a:solidFill>
                  <a:schemeClr val="tx1"/>
                </a:solidFill>
                <a:latin typeface="Calibri" pitchFamily="34" charset="0"/>
              </a:rPr>
              <a:t>ш</a:t>
            </a:r>
            <a:r>
              <a:rPr lang="ru-RU" sz="4400" b="1" dirty="0" smtClean="0">
                <a:solidFill>
                  <a:schemeClr val="tx1"/>
                </a:solidFill>
                <a:latin typeface="Calibri" pitchFamily="34" charset="0"/>
              </a:rPr>
              <a:t>  и  </a:t>
            </a:r>
            <a:r>
              <a:rPr lang="ru-RU" sz="4400" b="1" dirty="0" err="1" smtClean="0">
                <a:solidFill>
                  <a:schemeClr val="tx1"/>
                </a:solidFill>
                <a:latin typeface="Calibri" pitchFamily="34" charset="0"/>
              </a:rPr>
              <a:t>х</a:t>
            </a:r>
            <a:r>
              <a:rPr lang="ru-RU" sz="4400" b="1" dirty="0" smtClean="0">
                <a:solidFill>
                  <a:schemeClr val="tx1"/>
                </a:solidFill>
                <a:latin typeface="Calibri" pitchFamily="34" charset="0"/>
              </a:rPr>
              <a:t>  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8643998" cy="221457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Calibri" pitchFamily="34" charset="0"/>
              </a:rPr>
              <a:t>	Игры I Олимпиады в Афинах произвели на </a:t>
            </a:r>
            <a:r>
              <a:rPr lang="ru-RU" sz="2400" b="1" dirty="0" err="1" smtClean="0">
                <a:latin typeface="Calibri" pitchFamily="34" charset="0"/>
              </a:rPr>
              <a:t>Бутовского</a:t>
            </a:r>
            <a:r>
              <a:rPr lang="ru-RU" sz="2400" b="1" dirty="0" smtClean="0">
                <a:latin typeface="Calibri" pitchFamily="34" charset="0"/>
              </a:rPr>
              <a:t> большое впечатление, однако он испытал чувство горечи и разочарования из-за того, что среди участников соревнований не было представителей России, где к идее возрождения Олимпийских игр, по его словам, отнеслись со "значительным равнодушием". </a:t>
            </a:r>
            <a:r>
              <a:rPr lang="ru-RU" sz="2600" dirty="0" smtClean="0">
                <a:latin typeface="Georgia" pitchFamily="18" charset="0"/>
              </a:rPr>
              <a:t/>
            </a:r>
            <a:br>
              <a:rPr lang="ru-RU" sz="2600" dirty="0" smtClean="0">
                <a:latin typeface="Georgia" pitchFamily="18" charset="0"/>
              </a:rPr>
            </a:br>
            <a:endParaRPr lang="ru-RU" sz="2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357694"/>
            <a:ext cx="8501122" cy="2286016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ru-RU" sz="2300" b="1" dirty="0" smtClean="0">
                <a:solidFill>
                  <a:schemeClr val="tx1"/>
                </a:solidFill>
                <a:latin typeface="Calibri" pitchFamily="34" charset="0"/>
              </a:rPr>
              <a:t>На сессии МОК в Афинах в своем выступлении </a:t>
            </a:r>
            <a:r>
              <a:rPr lang="ru-RU" sz="2300" b="1" dirty="0" err="1" smtClean="0">
                <a:solidFill>
                  <a:schemeClr val="tx1"/>
                </a:solidFill>
                <a:latin typeface="Calibri" pitchFamily="34" charset="0"/>
              </a:rPr>
              <a:t>Бутовский</a:t>
            </a:r>
            <a:r>
              <a:rPr lang="ru-RU" sz="2300" b="1" dirty="0" smtClean="0">
                <a:solidFill>
                  <a:schemeClr val="tx1"/>
                </a:solidFill>
                <a:latin typeface="Calibri" pitchFamily="34" charset="0"/>
              </a:rPr>
              <a:t> говорил о необходимости более четко определить роль МОК в организации Игр, о том, что участники Олимпийских игр непременно должны быть членами своих национальных федераций. Он также считал, что узкая специализация спортсменов мешает их более разностороннему и гармоничному развитию.</a:t>
            </a:r>
            <a:endParaRPr lang="ru-RU" sz="23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786874" cy="2357453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Georgia" pitchFamily="18" charset="0"/>
              </a:rPr>
              <a:t>	</a:t>
            </a:r>
            <a:r>
              <a:rPr lang="ru-RU" sz="2800" b="1" dirty="0" smtClean="0">
                <a:latin typeface="Calibri" pitchFamily="34" charset="0"/>
              </a:rPr>
              <a:t>Вернувшись из Афин в Санкт-Петербург,  </a:t>
            </a:r>
            <a:r>
              <a:rPr lang="ru-RU" sz="2800" b="1" dirty="0" err="1" smtClean="0">
                <a:latin typeface="Calibri" pitchFamily="34" charset="0"/>
              </a:rPr>
              <a:t>Бутовский</a:t>
            </a:r>
            <a:r>
              <a:rPr lang="ru-RU" sz="2800" b="1" dirty="0" smtClean="0">
                <a:latin typeface="Calibri" pitchFamily="34" charset="0"/>
              </a:rPr>
              <a:t> стал еще активнее пропагандировать идеи </a:t>
            </a:r>
            <a:r>
              <a:rPr lang="ru-RU" sz="2800" b="1" dirty="0" err="1" smtClean="0">
                <a:latin typeface="Calibri" pitchFamily="34" charset="0"/>
              </a:rPr>
              <a:t>олимпизма</a:t>
            </a:r>
            <a:r>
              <a:rPr lang="ru-RU" sz="2800" b="1" dirty="0" smtClean="0">
                <a:latin typeface="Calibri" pitchFamily="34" charset="0"/>
              </a:rPr>
              <a:t>, доказывая необходимость участия России в олимпийском движении и создания национального олимпийского комитета,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714884"/>
            <a:ext cx="8715436" cy="21431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написал книгу "Афины весной", в которой подробно рассказал о том, как проходили первые Олимпийские игры современности.</a:t>
            </a:r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"/>
            <a:ext cx="8315356" cy="242886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Calibri" pitchFamily="34" charset="0"/>
              </a:rPr>
              <a:t>	</a:t>
            </a:r>
            <a:r>
              <a:rPr lang="ru-RU" sz="2400" b="1" dirty="0" smtClean="0">
                <a:latin typeface="Calibri" pitchFamily="34" charset="0"/>
              </a:rPr>
              <a:t>Несмотря на это, в России долго не существовало своей организации, в задачи которой входила бы подготовка спортсменов к выступлению на Олимпийских играх и оказание им необходимого содействия.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429132"/>
            <a:ext cx="8786874" cy="242886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Первые русские фамилии появились в протоколах 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</a:rPr>
              <a:t>IV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Олимпиады (1908г. Лондон). Первым русским олимпийским чемпионом стал </a:t>
            </a:r>
            <a:r>
              <a:rPr lang="ru-RU" sz="2400" b="1" dirty="0" err="1" smtClean="0">
                <a:solidFill>
                  <a:schemeClr val="tx1"/>
                </a:solidFill>
                <a:latin typeface="Calibri" pitchFamily="34" charset="0"/>
              </a:rPr>
              <a:t>Н.А.Панин-Коломенкин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 в фигурном катании. Российский фигурист, единственный в дореволюционной России чемпион Олимпийских игр (1908), пятикратный чемпион России (1902-1907).</a:t>
            </a:r>
            <a:endParaRPr lang="ru-RU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5" name="Picture 7" descr="i?id=22406257&amp;tov=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143116"/>
            <a:ext cx="1857388" cy="2106504"/>
          </a:xfrm>
          <a:prstGeom prst="rect">
            <a:avLst/>
          </a:prstGeom>
          <a:noFill/>
        </p:spPr>
      </p:pic>
      <p:pic>
        <p:nvPicPr>
          <p:cNvPr id="6" name="Picture 5" descr="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143116"/>
            <a:ext cx="1961169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7"/>
            <a:ext cx="8715436" cy="2000263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Georgia" pitchFamily="18" charset="0"/>
              </a:rPr>
              <a:t> 	</a:t>
            </a:r>
            <a:r>
              <a:rPr lang="ru-RU" sz="2700" b="1" dirty="0" smtClean="0">
                <a:latin typeface="Calibri" pitchFamily="34" charset="0"/>
              </a:rPr>
              <a:t>Российский олимпийский комитет (РОК) был создан в 1911 году. На Олимпиаде в Стокгольме в 1912 году награды вручал король Швеции Густав и царь Николай </a:t>
            </a:r>
            <a:r>
              <a:rPr lang="en-US" sz="2700" b="1" dirty="0" smtClean="0">
                <a:latin typeface="Calibri" pitchFamily="34" charset="0"/>
              </a:rPr>
              <a:t>II</a:t>
            </a:r>
            <a:r>
              <a:rPr lang="ru-RU" sz="2700" b="1" dirty="0" smtClean="0">
                <a:latin typeface="Calibri" pitchFamily="34" charset="0"/>
              </a:rPr>
              <a:t>.</a:t>
            </a:r>
            <a:endParaRPr lang="ru-RU" sz="27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500570"/>
            <a:ext cx="8786874" cy="235743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Georgia" pitchFamily="18" charset="0"/>
                <a:hlinkClick r:id="rId3" tooltip="Россия"/>
              </a:rPr>
              <a:t>Россия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отправила в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smtClean="0">
                <a:latin typeface="Georgia" pitchFamily="18" charset="0"/>
                <a:hlinkClick r:id="rId4" tooltip="Стокгольм"/>
              </a:rPr>
              <a:t>Стокгольм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178 человек, которые выступали почти во всех видах спорта. В среднем весе «серебро» завоевал борец М.Клейн. Стрелки из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Georgia" pitchFamily="18" charset="0"/>
                <a:hlinkClick r:id="rId3" tooltip="Россия"/>
              </a:rPr>
              <a:t>России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получили две медали. Серебряным призером стала команда по стрельбе из дуэльного пистолета в составе Н. Мельницкого, А. Каше, П. </a:t>
            </a:r>
            <a:r>
              <a:rPr lang="ru-RU" sz="2400" b="1" dirty="0" err="1" smtClean="0">
                <a:solidFill>
                  <a:schemeClr val="tx1"/>
                </a:solidFill>
                <a:latin typeface="Calibri" pitchFamily="34" charset="0"/>
              </a:rPr>
              <a:t>Войлошникова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 и Г. Пантелеймонова, третье место в стрельбе по подбрасываемым голубям занял Гарри </a:t>
            </a:r>
            <a:r>
              <a:rPr lang="ru-RU" sz="2400" b="1" dirty="0" err="1" smtClean="0">
                <a:solidFill>
                  <a:schemeClr val="tx1"/>
                </a:solidFill>
                <a:latin typeface="Calibri" pitchFamily="34" charset="0"/>
              </a:rPr>
              <a:t>Блау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. Бронзовым призером в классе «10 м» стал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smtClean="0">
                <a:latin typeface="Georgia" pitchFamily="18" charset="0"/>
                <a:hlinkClick r:id="rId5" tooltip="Александр Вышнеградский (страница отсутствует)"/>
              </a:rPr>
              <a:t>Александр </a:t>
            </a:r>
            <a:r>
              <a:rPr lang="ru-RU" sz="2400" dirty="0" err="1" smtClean="0">
                <a:latin typeface="Georgia" pitchFamily="18" charset="0"/>
                <a:hlinkClick r:id="rId5" tooltip="Александр Вышнеградский (страница отсутствует)"/>
              </a:rPr>
              <a:t>Вышнеградский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</a:rPr>
              <a:t>на яхте «Галлия II».</a:t>
            </a:r>
            <a:endParaRPr lang="ru-RU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9001156" cy="221457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Calibri" pitchFamily="34" charset="0"/>
              </a:rPr>
              <a:t>	Российская футбольная команда после выбывания из основного турнира (поражение от Финляндии в 1:2) потерпела поражение в утешительном матче от команды </a:t>
            </a:r>
            <a:r>
              <a:rPr lang="ru-RU" sz="2800" b="1" dirty="0" smtClean="0">
                <a:latin typeface="Calibri" pitchFamily="34" charset="0"/>
                <a:hlinkClick r:id="rId3" tooltip="Германия"/>
              </a:rPr>
              <a:t>Германии</a:t>
            </a:r>
            <a:r>
              <a:rPr lang="ru-RU" sz="2800" b="1" dirty="0" smtClean="0">
                <a:latin typeface="Calibri" pitchFamily="34" charset="0"/>
              </a:rPr>
              <a:t> со счетом 0:16.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500570"/>
            <a:ext cx="8501122" cy="221457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	Это поражение остается самым крупным для российской сборной и по сей день.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786842" cy="678661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	</a:t>
            </a:r>
            <a:r>
              <a:rPr lang="ru-RU" sz="8000" b="1" dirty="0" smtClean="0">
                <a:solidFill>
                  <a:schemeClr val="tx1"/>
                </a:solidFill>
              </a:rPr>
              <a:t>СССР, появившийся на политической карте в 1922 году, долгое время не был представлен в мировом олимпийском движении, несмотря на серьёзные достижения советских спортсменов в том числе и на международной арене. </a:t>
            </a:r>
          </a:p>
          <a:p>
            <a:endParaRPr lang="ru-RU" sz="8400" b="1" dirty="0" smtClean="0">
              <a:solidFill>
                <a:schemeClr val="tx1"/>
              </a:solidFill>
            </a:endParaRPr>
          </a:p>
          <a:p>
            <a:endParaRPr lang="ru-RU" sz="8400" b="1" dirty="0" smtClean="0">
              <a:solidFill>
                <a:schemeClr val="tx1"/>
              </a:solidFill>
            </a:endParaRPr>
          </a:p>
          <a:p>
            <a:endParaRPr lang="ru-RU" sz="8400" b="1" dirty="0" smtClean="0">
              <a:solidFill>
                <a:schemeClr val="tx1"/>
              </a:solidFill>
            </a:endParaRPr>
          </a:p>
          <a:p>
            <a:endParaRPr lang="ru-RU" sz="8400" b="1" dirty="0" smtClean="0">
              <a:solidFill>
                <a:schemeClr val="tx1"/>
              </a:solidFill>
            </a:endParaRPr>
          </a:p>
          <a:p>
            <a:endParaRPr lang="ru-RU" sz="8400" b="1" dirty="0" smtClean="0">
              <a:solidFill>
                <a:schemeClr val="tx1"/>
              </a:solidFill>
            </a:endParaRPr>
          </a:p>
          <a:p>
            <a:r>
              <a:rPr lang="ru-RU" sz="8400" b="1" dirty="0" smtClean="0">
                <a:solidFill>
                  <a:schemeClr val="tx1"/>
                </a:solidFill>
              </a:rPr>
              <a:t>Ещё в 1920 году </a:t>
            </a:r>
            <a:r>
              <a:rPr lang="ru-RU" sz="8400" b="1" u="sng" dirty="0" smtClean="0">
                <a:solidFill>
                  <a:schemeClr val="tx1"/>
                </a:solidFill>
              </a:rPr>
              <a:t>Всевобуч</a:t>
            </a:r>
            <a:r>
              <a:rPr lang="ru-RU" sz="8400" b="1" dirty="0" smtClean="0">
                <a:solidFill>
                  <a:schemeClr val="tx1"/>
                </a:solidFill>
              </a:rPr>
              <a:t> попытался послать первую делегацию на Олимпийские игры в </a:t>
            </a:r>
            <a:r>
              <a:rPr lang="ru-RU" sz="8400" b="1" i="1" u="sng" dirty="0" smtClean="0">
                <a:solidFill>
                  <a:schemeClr val="tx1"/>
                </a:solidFill>
              </a:rPr>
              <a:t>Антверпене</a:t>
            </a:r>
            <a:r>
              <a:rPr lang="ru-RU" sz="8400" b="1" dirty="0" smtClean="0">
                <a:solidFill>
                  <a:schemeClr val="tx1"/>
                </a:solidFill>
              </a:rPr>
              <a:t>, но попытка провалилась. </a:t>
            </a:r>
          </a:p>
          <a:p>
            <a:endParaRPr lang="ru-RU" dirty="0" smtClean="0"/>
          </a:p>
          <a:p>
            <a:r>
              <a:rPr lang="ru-RU" dirty="0" smtClean="0"/>
              <a:t>	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745" y="0"/>
            <a:ext cx="10119506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01122" cy="614366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После Второй мировой войны СССР активно включился в мировое спортивное движение. Советские спортсмены успешно участвовали в крупнейших соревнованиях: чемпионатах мира и Европы. МОК уже не мог далее игнорировать ведущую спортивную державу. 23 апреля 1951 года был создан </a:t>
            </a:r>
            <a:r>
              <a:rPr lang="ru-RU" b="1" u="sng" dirty="0" smtClean="0">
                <a:hlinkClick r:id="rId3" tooltip="Олимпийский комитет СССР (страница отсутствует)"/>
              </a:rPr>
              <a:t>Олимпийский комитет СССР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chemeClr val="tx1"/>
                </a:solidFill>
              </a:rPr>
              <a:t>7 мая 1951 года на 46-й</a:t>
            </a:r>
            <a:r>
              <a:rPr lang="ru-RU" b="1" dirty="0" smtClean="0"/>
              <a:t> </a:t>
            </a:r>
            <a:r>
              <a:rPr lang="ru-RU" b="1" u="sng" dirty="0" smtClean="0">
                <a:hlinkClick r:id="rId4" tooltip="Список сессий Международного олимпийского комитета"/>
              </a:rPr>
              <a:t>сессии МОК</a:t>
            </a:r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tx1"/>
                </a:solidFill>
              </a:rPr>
              <a:t>в Вене, Советский Союз был принят в члены </a:t>
            </a:r>
            <a:r>
              <a:rPr lang="ru-RU" b="1" u="sng" dirty="0" smtClean="0">
                <a:hlinkClick r:id="rId5" tooltip="Международный Олимпийский комитет"/>
              </a:rPr>
              <a:t>Международного олимпийского комитета</a:t>
            </a:r>
            <a:r>
              <a:rPr lang="ru-RU" b="1" dirty="0" smtClean="0"/>
              <a:t>. </a:t>
            </a:r>
            <a:r>
              <a:rPr lang="ru-RU" b="1" dirty="0" smtClean="0">
                <a:solidFill>
                  <a:schemeClr val="tx1"/>
                </a:solidFill>
              </a:rPr>
              <a:t>Членом МОК был избран</a:t>
            </a:r>
            <a:r>
              <a:rPr lang="ru-RU" b="1" dirty="0" smtClean="0"/>
              <a:t> </a:t>
            </a:r>
            <a:r>
              <a:rPr lang="ru-RU" b="1" u="sng" dirty="0" smtClean="0">
                <a:hlinkClick r:id="rId6" tooltip="Константин Андрианов (страница отсутствует)"/>
              </a:rPr>
              <a:t>Константин Андрианов</a:t>
            </a:r>
            <a:r>
              <a:rPr lang="ru-RU" b="1" dirty="0" smtClean="0"/>
              <a:t> — </a:t>
            </a:r>
            <a:r>
              <a:rPr lang="ru-RU" b="1" dirty="0" smtClean="0">
                <a:solidFill>
                  <a:schemeClr val="tx1"/>
                </a:solidFill>
              </a:rPr>
              <a:t>председатель Олимпийского комитета СССР.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586</Words>
  <Application>Microsoft Office PowerPoint</Application>
  <PresentationFormat>Экран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«Олимпийский спорт          в России»</vt:lpstr>
      <vt:lpstr> Россия стояла у истоков возрождения олимпийского движения. Среди представителей 13 стран, открывавших новую эпоху олимпийского движения, на Международном атлетическом конгрессе 23 июня 1894 года, был делегат от России генерал-лейтенант Алексей Дмитриевич Бутовский.  </vt:lpstr>
      <vt:lpstr> Игры I Олимпиады в Афинах произвели на Бутовского большое впечатление, однако он испытал чувство горечи и разочарования из-за того, что среди участников соревнований не было представителей России, где к идее возрождения Олимпийских игр, по его словам, отнеслись со "значительным равнодушием".  </vt:lpstr>
      <vt:lpstr> Вернувшись из Афин в Санкт-Петербург,  Бутовский стал еще активнее пропагандировать идеи олимпизма, доказывая необходимость участия России в олимпийском движении и создания национального олимпийского комитета, </vt:lpstr>
      <vt:lpstr> Несмотря на это, в России долго не существовало своей организации, в задачи которой входила бы подготовка спортсменов к выступлению на Олимпийских играх и оказание им необходимого содействия.</vt:lpstr>
      <vt:lpstr>  Российский олимпийский комитет (РОК) был создан в 1911 году. На Олимпиаде в Стокгольме в 1912 году награды вручал король Швеции Густав и царь Николай II.</vt:lpstr>
      <vt:lpstr> Российская футбольная команда после выбывания из основного турнира (поражение от Финляндии в 1:2) потерпела поражение в утешительном матче от команды Германии со счетом 0:16. </vt:lpstr>
      <vt:lpstr>Презентация PowerPoint</vt:lpstr>
      <vt:lpstr>Презентация PowerPoint</vt:lpstr>
      <vt:lpstr>Хельсинки, 1952 год,  XV Олимпийские игры </vt:lpstr>
      <vt:lpstr> По предложению СССР с 1973 года вновь стали созываться олимпийские конгрессы (1930-1972), были сохранены церемонии исполнения государственных гимнов и подъёма национальных флагов при награждении победителей Олимпийских игр.</vt:lpstr>
      <vt:lpstr>Презентация PowerPoint</vt:lpstr>
      <vt:lpstr> СССР на Олимпийских играх </vt:lpstr>
      <vt:lpstr>Презентация PowerPoint</vt:lpstr>
      <vt:lpstr>Презентация PowerPoint</vt:lpstr>
      <vt:lpstr>  Советские и российские олимпийцы –  </vt:lpstr>
      <vt:lpstr>Презентация PowerPoint</vt:lpstr>
      <vt:lpstr>Презентация PowerPoint</vt:lpstr>
      <vt:lpstr>Презентация PowerPoint</vt:lpstr>
      <vt:lpstr> В настоящее время олимпийцы России достойно приняли эстафету от сборной СССР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«Олимпийский спорт в России»</dc:title>
  <dc:creator>Svetlana Yrievna</dc:creator>
  <cp:lastModifiedBy>Россия</cp:lastModifiedBy>
  <cp:revision>68</cp:revision>
  <dcterms:created xsi:type="dcterms:W3CDTF">2012-12-15T12:40:40Z</dcterms:created>
  <dcterms:modified xsi:type="dcterms:W3CDTF">2021-08-25T19:25:25Z</dcterms:modified>
</cp:coreProperties>
</file>