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CB8A2-D7BB-4B98-8DA3-20E51EEAA78B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AC2-8211-4FC1-AA41-5D489A214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CB8A2-D7BB-4B98-8DA3-20E51EEAA78B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AC2-8211-4FC1-AA41-5D489A214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CB8A2-D7BB-4B98-8DA3-20E51EEAA78B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AC2-8211-4FC1-AA41-5D489A214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CB8A2-D7BB-4B98-8DA3-20E51EEAA78B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AC2-8211-4FC1-AA41-5D489A214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CB8A2-D7BB-4B98-8DA3-20E51EEAA78B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AC2-8211-4FC1-AA41-5D489A214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CB8A2-D7BB-4B98-8DA3-20E51EEAA78B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AC2-8211-4FC1-AA41-5D489A214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CB8A2-D7BB-4B98-8DA3-20E51EEAA78B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AC2-8211-4FC1-AA41-5D489A214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CB8A2-D7BB-4B98-8DA3-20E51EEAA78B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AC2-8211-4FC1-AA41-5D489A214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CB8A2-D7BB-4B98-8DA3-20E51EEAA78B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AC2-8211-4FC1-AA41-5D489A214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CB8A2-D7BB-4B98-8DA3-20E51EEAA78B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AC2-8211-4FC1-AA41-5D489A214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CB8A2-D7BB-4B98-8DA3-20E51EEAA78B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AAC2-8211-4FC1-AA41-5D489A214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CB8A2-D7BB-4B98-8DA3-20E51EEAA78B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0AAC2-8211-4FC1-AA41-5D489A214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obuchonok.ru/node/5337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hlinkClick r:id="rId2" tooltip="Проект &quot;Оригами в математике&quot;"/>
              </a:rPr>
              <a:t/>
            </a:r>
            <a:br>
              <a:rPr lang="ru-RU" b="1" dirty="0" smtClean="0">
                <a:hlinkClick r:id="rId2" tooltip="Проект &quot;Оригами в математике&quot;"/>
              </a:rPr>
            </a:br>
            <a:r>
              <a:rPr lang="ru-RU" b="1" dirty="0" smtClean="0">
                <a:hlinkClick r:id="rId2" tooltip="Проект &quot;Оригами в математике&quot;"/>
              </a:rPr>
              <a:t/>
            </a:r>
            <a:br>
              <a:rPr lang="ru-RU" b="1" dirty="0" smtClean="0">
                <a:hlinkClick r:id="rId2" tooltip="Проект &quot;Оригами в математике&quot;"/>
              </a:rPr>
            </a:br>
            <a:r>
              <a:rPr lang="ru-RU" b="1" dirty="0" smtClean="0">
                <a:hlinkClick r:id="rId2" tooltip="Проект &quot;Оригами в математике&quot;"/>
              </a:rPr>
              <a:t/>
            </a:r>
            <a:br>
              <a:rPr lang="ru-RU" b="1" dirty="0" smtClean="0">
                <a:hlinkClick r:id="rId2" tooltip="Проект &quot;Оригами в математике&quot;"/>
              </a:rPr>
            </a:br>
            <a:r>
              <a:rPr lang="ru-RU" b="1" dirty="0" smtClean="0">
                <a:hlinkClick r:id="rId2" tooltip="Проект &quot;Оригами в математике&quot;"/>
              </a:rPr>
              <a:t/>
            </a:r>
            <a:br>
              <a:rPr lang="ru-RU" b="1" dirty="0" smtClean="0">
                <a:hlinkClick r:id="rId2" tooltip="Проект &quot;Оригами в математике&quot;"/>
              </a:rPr>
            </a:br>
            <a:r>
              <a:rPr lang="ru-RU" b="1" dirty="0" smtClean="0">
                <a:hlinkClick r:id="rId2" tooltip="Проект &quot;Оригами в математике&quot;"/>
              </a:rPr>
              <a:t>Проект </a:t>
            </a:r>
            <a:r>
              <a:rPr lang="ru-RU" b="1" dirty="0">
                <a:hlinkClick r:id="rId2" tooltip="Проект &quot;Оригами в математике&quot;"/>
              </a:rPr>
              <a:t>"Оригами в математике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643446"/>
            <a:ext cx="6400800" cy="1752600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sz="4000" b="1" dirty="0" smtClean="0">
                <a:solidFill>
                  <a:schemeClr val="tx1"/>
                </a:solidFill>
              </a:rPr>
              <a:t>Автор </a:t>
            </a:r>
            <a:r>
              <a:rPr lang="ru-RU" sz="4000" b="1" dirty="0">
                <a:solidFill>
                  <a:schemeClr val="tx1"/>
                </a:solidFill>
              </a:rPr>
              <a:t>работы: </a:t>
            </a:r>
            <a:r>
              <a:rPr lang="ru-RU" sz="4000" dirty="0">
                <a:solidFill>
                  <a:schemeClr val="tx1"/>
                </a:solidFill>
              </a:rPr>
              <a:t> </a:t>
            </a:r>
            <a:r>
              <a:rPr lang="ru-RU" sz="4000" dirty="0" smtClean="0">
                <a:solidFill>
                  <a:schemeClr val="tx1"/>
                </a:solidFill>
              </a:rPr>
              <a:t>Лобанова Елена Витальевна</a:t>
            </a:r>
            <a:endParaRPr lang="ru-RU" sz="4000" dirty="0">
              <a:solidFill>
                <a:schemeClr val="tx1"/>
              </a:solidFill>
            </a:endParaRPr>
          </a:p>
          <a:p>
            <a:pPr algn="r"/>
            <a:r>
              <a:rPr lang="ru-RU" sz="4000" b="1" dirty="0">
                <a:solidFill>
                  <a:schemeClr val="tx1"/>
                </a:solidFill>
              </a:rPr>
              <a:t>Руководитель проекта: </a:t>
            </a:r>
            <a:r>
              <a:rPr lang="ru-RU" sz="4000" b="1" dirty="0" smtClean="0">
                <a:solidFill>
                  <a:schemeClr val="tx1"/>
                </a:solidFill>
              </a:rPr>
              <a:t>Селезнева</a:t>
            </a:r>
            <a:r>
              <a:rPr lang="ru-RU" sz="4000" dirty="0" smtClean="0">
                <a:solidFill>
                  <a:schemeClr val="tx1"/>
                </a:solidFill>
              </a:rPr>
              <a:t> Н.Н.</a:t>
            </a:r>
            <a:endParaRPr lang="ru-RU" sz="4000" dirty="0">
              <a:solidFill>
                <a:schemeClr val="tx1"/>
              </a:solidFill>
            </a:endParaRPr>
          </a:p>
          <a:p>
            <a:pPr algn="r"/>
            <a:r>
              <a:rPr lang="ru-RU" sz="4000" b="1" dirty="0">
                <a:solidFill>
                  <a:schemeClr val="tx1"/>
                </a:solidFill>
              </a:rPr>
              <a:t>Учреждение: </a:t>
            </a:r>
            <a:r>
              <a:rPr lang="ru-RU" sz="4000" dirty="0">
                <a:solidFill>
                  <a:schemeClr val="tx1"/>
                </a:solidFill>
              </a:rPr>
              <a:t> </a:t>
            </a:r>
            <a:r>
              <a:rPr lang="ru-RU" sz="4000" dirty="0" smtClean="0">
                <a:solidFill>
                  <a:schemeClr val="tx1"/>
                </a:solidFill>
              </a:rPr>
              <a:t>МОУ </a:t>
            </a:r>
            <a:r>
              <a:rPr lang="ru-RU" sz="4000" dirty="0" err="1" smtClean="0">
                <a:solidFill>
                  <a:schemeClr val="tx1"/>
                </a:solidFill>
              </a:rPr>
              <a:t>Рязанцевская</a:t>
            </a:r>
            <a:r>
              <a:rPr lang="ru-RU" sz="4000" dirty="0" smtClean="0">
                <a:solidFill>
                  <a:schemeClr val="tx1"/>
                </a:solidFill>
              </a:rPr>
              <a:t> СОШ </a:t>
            </a:r>
          </a:p>
          <a:p>
            <a:pPr algn="r"/>
            <a:r>
              <a:rPr lang="ru-RU" sz="4000" b="1" dirty="0" smtClean="0">
                <a:solidFill>
                  <a:schemeClr val="tx1"/>
                </a:solidFill>
              </a:rPr>
              <a:t>Класс: </a:t>
            </a:r>
            <a:r>
              <a:rPr lang="ru-RU" sz="4000" dirty="0" smtClean="0">
                <a:solidFill>
                  <a:schemeClr val="tx1"/>
                </a:solidFill>
              </a:rPr>
              <a:t> 9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Приложение 2. </a:t>
            </a:r>
            <a:r>
              <a:rPr lang="ru-RU" dirty="0" err="1"/>
              <a:t>Катасиро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origami_mat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714488"/>
            <a:ext cx="6267741" cy="400052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Приложение 3. Коробочка </a:t>
            </a:r>
            <a:r>
              <a:rPr lang="ru-RU" dirty="0" err="1"/>
              <a:t>санбо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origami_mat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500174"/>
            <a:ext cx="7073319" cy="46802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Приложение 4. </a:t>
            </a:r>
            <a:r>
              <a:rPr lang="ru-RU" dirty="0" err="1"/>
              <a:t>Цуру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origami_mat_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285860"/>
            <a:ext cx="6926978" cy="465745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Приложение 5. Памятник </a:t>
            </a:r>
            <a:r>
              <a:rPr lang="ru-RU" dirty="0" err="1"/>
              <a:t>Садако</a:t>
            </a:r>
            <a:r>
              <a:rPr lang="ru-RU" dirty="0"/>
              <a:t> в парке города Хиросима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origami_mat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4612" y="1267602"/>
            <a:ext cx="3796003" cy="530467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Приложение 6. Азбука оригами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Сгиб «</a:t>
            </a:r>
            <a:r>
              <a:rPr lang="ru-RU" i="1" dirty="0"/>
              <a:t>долиной</a:t>
            </a:r>
            <a:r>
              <a:rPr lang="ru-RU" dirty="0" smtClean="0"/>
              <a:t>»                   Сгиб </a:t>
            </a:r>
            <a:r>
              <a:rPr lang="ru-RU" dirty="0"/>
              <a:t>«</a:t>
            </a:r>
            <a:r>
              <a:rPr lang="ru-RU" i="1" dirty="0"/>
              <a:t>горой</a:t>
            </a:r>
            <a:r>
              <a:rPr lang="ru-RU" dirty="0"/>
              <a:t>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origami_mat_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428868"/>
            <a:ext cx="2705100" cy="1362075"/>
          </a:xfrm>
          <a:prstGeom prst="rect">
            <a:avLst/>
          </a:prstGeom>
        </p:spPr>
      </p:pic>
      <p:pic>
        <p:nvPicPr>
          <p:cNvPr id="5" name="Рисунок 4" descr="origami_mat_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2357430"/>
            <a:ext cx="2914650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Согнуть и </a:t>
            </a:r>
            <a:r>
              <a:rPr lang="ru-RU" sz="2400" dirty="0" smtClean="0"/>
              <a:t>разогнуть               Повернуть </a:t>
            </a:r>
            <a:r>
              <a:rPr lang="ru-RU" sz="2400" dirty="0"/>
              <a:t>в одной плоскости</a:t>
            </a:r>
          </a:p>
        </p:txBody>
      </p:sp>
      <p:pic>
        <p:nvPicPr>
          <p:cNvPr id="4" name="Рисунок 3" descr="origami_mat_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714620"/>
            <a:ext cx="3343275" cy="1600200"/>
          </a:xfrm>
          <a:prstGeom prst="rect">
            <a:avLst/>
          </a:prstGeom>
        </p:spPr>
      </p:pic>
      <p:pic>
        <p:nvPicPr>
          <p:cNvPr id="5" name="Рисунок 4" descr="origami_mat_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2571744"/>
            <a:ext cx="3724275" cy="147637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Перевернуть на другую </a:t>
            </a:r>
            <a:r>
              <a:rPr lang="ru-RU" sz="2000" dirty="0" smtClean="0"/>
              <a:t>сторону   Существующая </a:t>
            </a:r>
            <a:r>
              <a:rPr lang="ru-RU" sz="2000" dirty="0"/>
              <a:t>линия, линия </a:t>
            </a:r>
            <a:r>
              <a:rPr lang="ru-RU" sz="2000" dirty="0" smtClean="0"/>
              <a:t>сгиба</a:t>
            </a:r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/>
              <a:t>Линия сгиба «</a:t>
            </a:r>
            <a:r>
              <a:rPr lang="ru-RU" sz="2000" i="1" dirty="0"/>
              <a:t>долиной</a:t>
            </a:r>
            <a:r>
              <a:rPr lang="ru-RU" sz="2000" dirty="0" smtClean="0"/>
              <a:t>»                           Линия </a:t>
            </a:r>
            <a:r>
              <a:rPr lang="ru-RU" sz="2000" dirty="0"/>
              <a:t>сгиба «</a:t>
            </a:r>
            <a:r>
              <a:rPr lang="ru-RU" sz="2000" i="1" dirty="0"/>
              <a:t>горой</a:t>
            </a:r>
            <a:r>
              <a:rPr lang="ru-RU" sz="2000" dirty="0"/>
              <a:t>»</a:t>
            </a:r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/>
          </a:p>
        </p:txBody>
      </p:sp>
      <p:pic>
        <p:nvPicPr>
          <p:cNvPr id="4" name="Рисунок 3" descr="origami_mat_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214554"/>
            <a:ext cx="3505200" cy="1409700"/>
          </a:xfrm>
          <a:prstGeom prst="rect">
            <a:avLst/>
          </a:prstGeom>
        </p:spPr>
      </p:pic>
      <p:pic>
        <p:nvPicPr>
          <p:cNvPr id="5" name="Рисунок 4" descr="origami_mat_1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2214554"/>
            <a:ext cx="2019300" cy="876300"/>
          </a:xfrm>
          <a:prstGeom prst="rect">
            <a:avLst/>
          </a:prstGeom>
        </p:spPr>
      </p:pic>
      <p:pic>
        <p:nvPicPr>
          <p:cNvPr id="6" name="Рисунок 5" descr="origami_mat_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8662" y="4572008"/>
            <a:ext cx="2019300" cy="590550"/>
          </a:xfrm>
          <a:prstGeom prst="rect">
            <a:avLst/>
          </a:prstGeom>
        </p:spPr>
      </p:pic>
      <p:pic>
        <p:nvPicPr>
          <p:cNvPr id="7" name="Рисунок 6" descr="origami_mat_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6" y="5072074"/>
            <a:ext cx="2019300" cy="590550"/>
          </a:xfrm>
          <a:prstGeom prst="rect">
            <a:avLst/>
          </a:prstGeom>
        </p:spPr>
      </p:pic>
      <p:pic>
        <p:nvPicPr>
          <p:cNvPr id="8" name="Рисунок 7" descr="origami_mat_01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2066" y="5643578"/>
            <a:ext cx="2466975" cy="65722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Приложение 7. Сумма углов треугольника равна 180 градусам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origami_mat_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500174"/>
            <a:ext cx="3400425" cy="2552700"/>
          </a:xfrm>
        </p:spPr>
      </p:pic>
      <p:pic>
        <p:nvPicPr>
          <p:cNvPr id="5" name="Рисунок 4" descr="origami_mat_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1571612"/>
            <a:ext cx="3295650" cy="2466975"/>
          </a:xfrm>
          <a:prstGeom prst="rect">
            <a:avLst/>
          </a:prstGeom>
        </p:spPr>
      </p:pic>
      <p:pic>
        <p:nvPicPr>
          <p:cNvPr id="6" name="Рисунок 5" descr="origami_mat_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4381500"/>
            <a:ext cx="3295650" cy="2476500"/>
          </a:xfrm>
          <a:prstGeom prst="rect">
            <a:avLst/>
          </a:prstGeom>
        </p:spPr>
      </p:pic>
      <p:pic>
        <p:nvPicPr>
          <p:cNvPr id="7" name="Рисунок 6" descr="origami_mat_1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57752" y="4429132"/>
            <a:ext cx="3305175" cy="2200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Подробнее о </a:t>
            </a:r>
            <a:r>
              <a:rPr lang="ru-RU" dirty="0" smtClean="0"/>
              <a:t>работе: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процессе работы над исследовательским 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проектом по математике на тему "Оригами в математике"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автором была поставлена цель рассмотреть геометрию с творческой стороны, используя оригами для доказательства теорем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готовом 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проекте по математике "Оригами в математике"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автором была изучена теория о возникновении оригами, рассмотрена азбука оригами, а также исследована взаимосвязь оригами и математики, рассмотрено использование геометрических теорем в теории сложения фигурок оригами.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Данная исследовательская работа и проект по математике на тему "Оригами в математике" будет интересен учащимся 2, 3, 4, 5 класса и старше, позволил автору в рамках проекта провести практическое исследование по применению знаний из области геометрии в сложении фигурок из бумаги в технике оригами.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ходе простейших действий с листом бумаги автор творчески и наглядно доказывает теорему о сумме углов треугольника; теорему о накрест лежащих углах, образованных двумя параллельными прямыми и секущей; демонстрирует построение правильного треугольника и разделение прямого угла на три равные части; доказывает, что катет в прямоугольном треугольнике, лежащий против угла в 30 градусов, равен половине гипотенузы.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Введение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Актуальность: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В последнее время ученики все с большей неохотой относятся к обучению, в частности к математике. Мы хотим привлечь интерес ребят к такой науке как математика, в частности геометрия, посмотрев на нее с другой, творческой стороны, привлекая себе на помощь оригами.</a:t>
            </a:r>
          </a:p>
          <a:p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Рассмотреть геометрию с творческой стороны, используя оригами.</a:t>
            </a:r>
          </a:p>
          <a:p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познакомиться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поближе с самим искусством оригами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узнать, возможно ли доказывать геометрические теоремы и решать задачи при помощи него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непосредственно доказать несколько теорем практическим способом.</a:t>
            </a:r>
          </a:p>
          <a:p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Практическая значимость </a:t>
            </a:r>
            <a:r>
              <a:rPr lang="ru-RU" sz="1800" u="sng" dirty="0" err="1">
                <a:latin typeface="Times New Roman" pitchFamily="18" charset="0"/>
                <a:cs typeface="Times New Roman" pitchFamily="18" charset="0"/>
              </a:rPr>
              <a:t>работы: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Применение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нового подхода к изучению геометрии, одной из самых значимых наук, в школе, при котором ученик непосредственно принимает участие в процессе, может положительно повлиять на заинтересованность обучающихся в предмете, усвояемость материала и успеваемость.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История оригами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472518" cy="512605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Оригами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– это японское искусство складывания бумаги в различные формы и фигуры, не используя клей, ножницы и совмещение с другими фигурами. Название его происходит от японского «</a:t>
            </a:r>
            <a:r>
              <a:rPr lang="ru-RU" sz="6400" i="1" dirty="0" err="1">
                <a:latin typeface="Times New Roman" pitchFamily="18" charset="0"/>
                <a:cs typeface="Times New Roman" pitchFamily="18" charset="0"/>
              </a:rPr>
              <a:t>ori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» - «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складывать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sz="6400" i="1" dirty="0" err="1">
                <a:latin typeface="Times New Roman" pitchFamily="18" charset="0"/>
                <a:cs typeface="Times New Roman" pitchFamily="18" charset="0"/>
              </a:rPr>
              <a:t>kami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» - бумага, бог. Через сотню лет после изобретения в Китае бумаги, японцы изобрели свою, превышающую по качеству китайскую. И поняли, что ей можно найти другое применение помимо записи священных текстов – создание нового искусства (см. Приложение 1).</a:t>
            </a:r>
            <a:br>
              <a:rPr lang="ru-RU" sz="6400" dirty="0">
                <a:latin typeface="Times New Roman" pitchFamily="18" charset="0"/>
                <a:cs typeface="Times New Roman" pitchFamily="18" charset="0"/>
              </a:rPr>
            </a:b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из самых ранних известных примеров использования оригами – </a:t>
            </a:r>
            <a:r>
              <a:rPr lang="ru-RU" sz="6400" b="1" dirty="0" err="1">
                <a:latin typeface="Times New Roman" pitchFamily="18" charset="0"/>
                <a:cs typeface="Times New Roman" pitchFamily="18" charset="0"/>
              </a:rPr>
              <a:t>катасиро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, куклы, символические изображения божеств «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козлов-отпущения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» (см.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Прилож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. 2).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     Именно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катасиро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японцы мистически переводили все пагубные влияния, такие как порчу и сглазы. Также в Древней Японии имели распространение коробочки из бумаги (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санбо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), в которых приносили еду в жертву божествам (см.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Прилож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. 3).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     Одной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из древнейших также является знакомая всем фигурка журавля (</a:t>
            </a:r>
            <a:r>
              <a:rPr lang="ru-RU" sz="6400" b="1" dirty="0" err="1">
                <a:latin typeface="Times New Roman" pitchFamily="18" charset="0"/>
                <a:cs typeface="Times New Roman" pitchFamily="18" charset="0"/>
              </a:rPr>
              <a:t>Цуру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)(см.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Прилож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. 4). Существует история о японской девочке из Хиросимы, которую звали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Садако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. Она верила, что сделав 1000 журавликов, она обретет спасение от лучевой болезни. Однако скоро она поняла, что это ей не поможет, тогда она стала дарить журавликов другим больным.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     Каждый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журавлик был молитвой, молитвой о спасении жизни человека. В течение своей жизни девочка успела сложить 644 фигурки, после ее смерти дело продолжили ее подруги. Печальная история японской девочки подняла волну детской солидарности во всем мире (см.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Прилож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. 5). Это движение вызвало интерес к японскому искусству. В 1880 году появился официальный термин – «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оригами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     И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в середине XX века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Акиро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Йошидзава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создал универсальную «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Азбуку оригами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», позволившую снять языковой барьер и давшую возможность заниматься оригами большему кругу людей. Сейчас мы представим базовые обозначения Азбуки оригами.</a:t>
            </a:r>
          </a:p>
          <a:p>
            <a:pPr>
              <a:buNone/>
            </a:pPr>
            <a:endParaRPr lang="ru-RU" sz="6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Азбука оригами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Сгиб «</a:t>
            </a:r>
            <a:r>
              <a:rPr lang="ru-RU" sz="2400" i="1" dirty="0"/>
              <a:t>на себя</a:t>
            </a:r>
            <a:r>
              <a:rPr lang="ru-RU" sz="2400" dirty="0"/>
              <a:t>» (сгиб «</a:t>
            </a:r>
            <a:r>
              <a:rPr lang="ru-RU" sz="2400" i="1" dirty="0"/>
              <a:t>долиной</a:t>
            </a:r>
            <a:r>
              <a:rPr lang="ru-RU" sz="2400" dirty="0"/>
              <a:t>») (см. </a:t>
            </a:r>
            <a:r>
              <a:rPr lang="ru-RU" sz="2400" dirty="0" err="1"/>
              <a:t>Прилож</a:t>
            </a:r>
            <a:r>
              <a:rPr lang="ru-RU" sz="2400" dirty="0"/>
              <a:t>. 6.1).</a:t>
            </a:r>
          </a:p>
          <a:p>
            <a:r>
              <a:rPr lang="ru-RU" sz="2400" dirty="0"/>
              <a:t>Сгиб «</a:t>
            </a:r>
            <a:r>
              <a:rPr lang="ru-RU" sz="2400" i="1" dirty="0"/>
              <a:t>от себя</a:t>
            </a:r>
            <a:r>
              <a:rPr lang="ru-RU" sz="2400" dirty="0"/>
              <a:t>» (сгиб «</a:t>
            </a:r>
            <a:r>
              <a:rPr lang="ru-RU" sz="2400" i="1" dirty="0"/>
              <a:t>горой</a:t>
            </a:r>
            <a:r>
              <a:rPr lang="ru-RU" sz="2400" dirty="0"/>
              <a:t>») (см. </a:t>
            </a:r>
            <a:r>
              <a:rPr lang="ru-RU" sz="2400" dirty="0" err="1"/>
              <a:t>Прилож</a:t>
            </a:r>
            <a:r>
              <a:rPr lang="ru-RU" sz="2400" dirty="0"/>
              <a:t>. 6.2).</a:t>
            </a:r>
          </a:p>
          <a:p>
            <a:r>
              <a:rPr lang="ru-RU" sz="2400" dirty="0"/>
              <a:t>Согнуть и разогнуть (см. </a:t>
            </a:r>
            <a:r>
              <a:rPr lang="ru-RU" sz="2400" dirty="0" err="1"/>
              <a:t>Прилож</a:t>
            </a:r>
            <a:r>
              <a:rPr lang="ru-RU" sz="2400" dirty="0"/>
              <a:t>. 6.3).</a:t>
            </a:r>
          </a:p>
          <a:p>
            <a:r>
              <a:rPr lang="ru-RU" sz="2400" dirty="0"/>
              <a:t>Перевернуть на плоскости (см. </a:t>
            </a:r>
            <a:r>
              <a:rPr lang="ru-RU" sz="2400" dirty="0" err="1"/>
              <a:t>Прилож</a:t>
            </a:r>
            <a:r>
              <a:rPr lang="ru-RU" sz="2400" dirty="0"/>
              <a:t>. 6.4).</a:t>
            </a:r>
          </a:p>
          <a:p>
            <a:r>
              <a:rPr lang="ru-RU" sz="2400" dirty="0"/>
              <a:t>Перевернуть на другую сторону (см. </a:t>
            </a:r>
            <a:r>
              <a:rPr lang="ru-RU" sz="2400" dirty="0" err="1"/>
              <a:t>Прилож</a:t>
            </a:r>
            <a:r>
              <a:rPr lang="ru-RU" sz="2400" dirty="0"/>
              <a:t>. 6.5).</a:t>
            </a:r>
          </a:p>
          <a:p>
            <a:r>
              <a:rPr lang="ru-RU" sz="2400" dirty="0"/>
              <a:t>Существующая линия, след сгиба (см. </a:t>
            </a:r>
            <a:r>
              <a:rPr lang="ru-RU" sz="2400" dirty="0" err="1"/>
              <a:t>Прилож</a:t>
            </a:r>
            <a:r>
              <a:rPr lang="ru-RU" sz="2400" dirty="0"/>
              <a:t>. 6.6).</a:t>
            </a:r>
          </a:p>
          <a:p>
            <a:r>
              <a:rPr lang="ru-RU" sz="2400" dirty="0"/>
              <a:t>Линия сгиба «</a:t>
            </a:r>
            <a:r>
              <a:rPr lang="ru-RU" sz="2400" i="1" dirty="0"/>
              <a:t>долиной</a:t>
            </a:r>
            <a:r>
              <a:rPr lang="ru-RU" sz="2400" dirty="0"/>
              <a:t>» (см. </a:t>
            </a:r>
            <a:r>
              <a:rPr lang="ru-RU" sz="2400" dirty="0" err="1"/>
              <a:t>Прилож</a:t>
            </a:r>
            <a:r>
              <a:rPr lang="ru-RU" sz="2400" dirty="0"/>
              <a:t>. 6.7).</a:t>
            </a:r>
          </a:p>
          <a:p>
            <a:r>
              <a:rPr lang="ru-RU" sz="2400" dirty="0"/>
              <a:t>Линия сгиба «</a:t>
            </a:r>
            <a:r>
              <a:rPr lang="ru-RU" sz="2400" i="1" dirty="0"/>
              <a:t>горой</a:t>
            </a:r>
            <a:r>
              <a:rPr lang="ru-RU" sz="2400" dirty="0"/>
              <a:t>» (см. </a:t>
            </a:r>
            <a:r>
              <a:rPr lang="ru-RU" sz="2400" dirty="0" err="1"/>
              <a:t>Прилож</a:t>
            </a:r>
            <a:r>
              <a:rPr lang="ru-RU" sz="2400" dirty="0"/>
              <a:t>. 6.8).</a:t>
            </a:r>
          </a:p>
          <a:p>
            <a:r>
              <a:rPr lang="ru-RU" sz="2400" dirty="0"/>
              <a:t>Невидимая, скрытая линия.</a:t>
            </a:r>
          </a:p>
          <a:p>
            <a:r>
              <a:rPr lang="ru-RU" sz="2400" dirty="0"/>
              <a:t>Повторить действие один, два, три раза.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конце XX века возник новый термин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оригаметрия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», обозначающий область геометрии, в которой способом решения задач является складывание. Роль прямых играют края листов и линии сгибов, образующиеся при перегибании, а роль точек - вершины углов листа и точки пересечения сгибов друг с другом или с краями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листов.Теперь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перейдем к практической части нашего исследования. В ней мы рассмотрим следующие теоремы и задачи на построение: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Теорема о сумме углов треугольника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Теорема о накрест лежащих углах, образованных двумя параллельными прямыми и секущей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Построение правильного треугольника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Разделение прямого угла на три равные части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Катет в прямоугольном треугольнике, лежащий против угла в 30 градусов, равен половине гипотенузы</a:t>
            </a:r>
          </a:p>
          <a:p>
            <a:pPr>
              <a:buNone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Оригами в математике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 fontScale="47500" lnSpcReduction="20000"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Сумма углов треугольника равна 180 градусам.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Возьмем произвольный треугольник ABC и перегнем лист в точке В перпендикулярно АС. Получим высоту ВН. Совместим вершины треугольника с точкой Н. Сумма углов А, B и С при наложении равна развернутому углу АНС, следовательно, равна 180 градусов.</a:t>
            </a:r>
          </a:p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Накрест лежащие углы при двух параллельных прямых и секущей равны.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Возьмем лист бумаги, противолежащие стороны которого параллельны, а прямая АВ пересекает их. Сравним накрест лежащие углы 1 и 2. Согнем лист по секущей АВ, чтобы эти углы лежали в одной полуплоскости. Совместим вершины углов. Углы при наложении совпадают, что говорит об их равенстве.</a:t>
            </a:r>
          </a:p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Построение правильного треугольника.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Возьмем квадрат АВСD. Согнем его пополам, правую и левую стороны также согнем пополам. Вершины А и В сгибаем к точкам, лежащим на срединном отрезке правой и левой частей, при этом линия сгиба должна выходить из центра стороны АВ. Согнем нижний край бумаги. Мы получили правильный треугольник. Проверить это можно наложением сторон друг на друга.</a:t>
            </a:r>
          </a:p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Разделение прямого угла на три равные части.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Возьмем квадрат АВСD, разделим его пополам.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Cовместим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вершину D с линией сгиба так, чтобы вершина получившегося угла совпадала с точкой А. Перегнем оставшуюся часть листа по лучу АD. Вернем квадрат в исходное положение. Мы получили три равных угла. Проверить это можно наложением углов друг на друга.</a:t>
            </a:r>
          </a:p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Катет в прямоугольном треугольнике, лежащий против угла в 30 градусов, равен половине гипотенузы.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Возьмем треугольник АВС, с углом С равным 90 градусов и углом А равным 30 градусов. Совместим сторону ВС с частью стороны АВ. Точка С перейдет в точку, которую мы назовем точкой Н. получили равные отрезки ВС и ВН (они совпали при наложении). Линия сгиба является биссектрисой угла В, назовем ее ВМ. Если полученный треугольник АМВ перегнуть по линии МН, то отрезки ВН и АН совпадут. Таким образом, сторона ВС в два раза меньше стороны АВ.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Заключение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Таким образом, мы убедились в том, что </a:t>
            </a:r>
            <a:r>
              <a:rPr lang="ru-RU" b="1" dirty="0"/>
              <a:t>математика и оригами</a:t>
            </a:r>
            <a:r>
              <a:rPr lang="ru-RU" dirty="0"/>
              <a:t> действительно связаны. Благодаря оригами мы можем визуализировать теоретические знания, полученные на уроках геометрии, что приводит к лучшему пониманию материала.</a:t>
            </a:r>
          </a:p>
          <a:p>
            <a:r>
              <a:rPr lang="ru-RU" dirty="0"/>
              <a:t>Также, детей младшего возраста куда больше привлекает непосредственное участие в доказательстве теорем, нежели монотонное их заучивание. По нашему мнению, такой подход является эффективным и имеет место быть в учебном процессе</a:t>
            </a:r>
            <a:r>
              <a:rPr lang="ru-RU" dirty="0" smtClean="0"/>
              <a:t>.</a:t>
            </a:r>
          </a:p>
          <a:p>
            <a:r>
              <a:rPr lang="ru-RU" b="1" i="1" dirty="0"/>
              <a:t>Для написания данной работы были использованы ресурсы Сети Интернет.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Приложение 1. История оригами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origami_mat_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2143116"/>
            <a:ext cx="5062561" cy="362974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247</Words>
  <Application>Microsoft Office PowerPoint</Application>
  <PresentationFormat>Экран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  Проект "Оригами в математике</vt:lpstr>
      <vt:lpstr>Подробнее о работе: </vt:lpstr>
      <vt:lpstr>Введение </vt:lpstr>
      <vt:lpstr>История оригами </vt:lpstr>
      <vt:lpstr>Азбука оригами</vt:lpstr>
      <vt:lpstr>Слайд 6</vt:lpstr>
      <vt:lpstr>Оригами в математике </vt:lpstr>
      <vt:lpstr> Заключение </vt:lpstr>
      <vt:lpstr>Приложение 1. История оригами </vt:lpstr>
      <vt:lpstr>Приложение 2. Катасиро </vt:lpstr>
      <vt:lpstr>Приложение 3. Коробочка санбо </vt:lpstr>
      <vt:lpstr>Приложение 4. Цуру </vt:lpstr>
      <vt:lpstr>Приложение 5. Памятник Садако в парке города Хиросима </vt:lpstr>
      <vt:lpstr>Приложение 6. Азбука оригами </vt:lpstr>
      <vt:lpstr>Слайд 15</vt:lpstr>
      <vt:lpstr>Слайд 16</vt:lpstr>
      <vt:lpstr>Приложение 7. Сумма углов треугольника равна 180 градусам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"Оригами в математике</dc:title>
  <dc:creator>Маша</dc:creator>
  <cp:lastModifiedBy>ученик</cp:lastModifiedBy>
  <cp:revision>7</cp:revision>
  <dcterms:created xsi:type="dcterms:W3CDTF">2021-03-18T16:48:59Z</dcterms:created>
  <dcterms:modified xsi:type="dcterms:W3CDTF">2022-11-02T12:23:53Z</dcterms:modified>
</cp:coreProperties>
</file>